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537" autoAdjust="0"/>
    <p:restoredTop sz="86328" autoAdjust="0"/>
  </p:normalViewPr>
  <p:slideViewPr>
    <p:cSldViewPr snapToGrid="0" snapToObjects="1" showGuides="1">
      <p:cViewPr>
        <p:scale>
          <a:sx n="19" d="100"/>
          <a:sy n="19" d="100"/>
        </p:scale>
        <p:origin x="2184" y="5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48A29-A097-4841-B765-3A4C49DD602F}"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EA2E3663-6682-2146-A2BF-DC79D9C8E7EC}">
      <dgm:prSet phldrT="[Text]"/>
      <dgm:spPr/>
      <dgm:t>
        <a:bodyPr/>
        <a:lstStyle/>
        <a:p>
          <a:r>
            <a:rPr lang="en-US" dirty="0"/>
            <a:t>Recommendations for Improving the Medical Care of Those Experiencing Homelessness During Pandemics</a:t>
          </a:r>
        </a:p>
      </dgm:t>
    </dgm:pt>
    <dgm:pt modelId="{A30D8BDD-4A1A-EB49-87E9-030EFB8AC350}" type="parTrans" cxnId="{B1843A0A-C067-A74F-98AE-8F59371FAA31}">
      <dgm:prSet/>
      <dgm:spPr/>
      <dgm:t>
        <a:bodyPr/>
        <a:lstStyle/>
        <a:p>
          <a:endParaRPr lang="en-US"/>
        </a:p>
      </dgm:t>
    </dgm:pt>
    <dgm:pt modelId="{B0688D90-DA16-8A48-9101-B011251A2692}" type="sibTrans" cxnId="{B1843A0A-C067-A74F-98AE-8F59371FAA31}">
      <dgm:prSet/>
      <dgm:spPr/>
      <dgm:t>
        <a:bodyPr/>
        <a:lstStyle/>
        <a:p>
          <a:endParaRPr lang="en-US"/>
        </a:p>
      </dgm:t>
    </dgm:pt>
    <dgm:pt modelId="{124B4713-1076-E547-AD59-E6449937675C}">
      <dgm:prSet phldrT="[Text]"/>
      <dgm:spPr/>
      <dgm:t>
        <a:bodyPr/>
        <a:lstStyle/>
        <a:p>
          <a:r>
            <a:rPr lang="en-US" dirty="0"/>
            <a:t>Mitigating the Decreased Use of Drop-in Resources</a:t>
          </a:r>
        </a:p>
      </dgm:t>
    </dgm:pt>
    <dgm:pt modelId="{F487CA2D-9BCC-3F4B-893E-2DF672E8CE6D}" type="parTrans" cxnId="{D76FA080-413B-7345-8626-93F798C4F16B}">
      <dgm:prSet/>
      <dgm:spPr/>
      <dgm:t>
        <a:bodyPr/>
        <a:lstStyle/>
        <a:p>
          <a:endParaRPr lang="en-US"/>
        </a:p>
      </dgm:t>
    </dgm:pt>
    <dgm:pt modelId="{4032C7AC-3C0E-044B-8CAB-ED4A5CA6C86A}" type="sibTrans" cxnId="{D76FA080-413B-7345-8626-93F798C4F16B}">
      <dgm:prSet/>
      <dgm:spPr/>
      <dgm:t>
        <a:bodyPr/>
        <a:lstStyle/>
        <a:p>
          <a:endParaRPr lang="en-US"/>
        </a:p>
      </dgm:t>
    </dgm:pt>
    <dgm:pt modelId="{ABA74A8E-FC9F-1D4D-AC62-A190667FDF3E}">
      <dgm:prSet phldrT="[Text]"/>
      <dgm:spPr/>
      <dgm:t>
        <a:bodyPr/>
        <a:lstStyle/>
        <a:p>
          <a:r>
            <a:rPr lang="en-US"/>
            <a:t>Including the Voice of the Unhoused in Planning</a:t>
          </a:r>
        </a:p>
      </dgm:t>
    </dgm:pt>
    <dgm:pt modelId="{72BE992B-076A-FC45-9FA9-F9F475A2CE52}" type="parTrans" cxnId="{169B7AF2-BFB3-A94C-A7C4-65EB812462E7}">
      <dgm:prSet/>
      <dgm:spPr/>
      <dgm:t>
        <a:bodyPr/>
        <a:lstStyle/>
        <a:p>
          <a:endParaRPr lang="en-US"/>
        </a:p>
      </dgm:t>
    </dgm:pt>
    <dgm:pt modelId="{1176B952-4C63-2E47-BCCE-E10C7EEDEA17}" type="sibTrans" cxnId="{169B7AF2-BFB3-A94C-A7C4-65EB812462E7}">
      <dgm:prSet/>
      <dgm:spPr/>
      <dgm:t>
        <a:bodyPr/>
        <a:lstStyle/>
        <a:p>
          <a:endParaRPr lang="en-US"/>
        </a:p>
      </dgm:t>
    </dgm:pt>
    <dgm:pt modelId="{328C09D3-6B57-3341-B554-760E085F8CFE}">
      <dgm:prSet phldrT="[Text]"/>
      <dgm:spPr/>
      <dgm:t>
        <a:bodyPr/>
        <a:lstStyle/>
        <a:p>
          <a:r>
            <a:rPr lang="en-US"/>
            <a:t>Equitable Distribution of Resources</a:t>
          </a:r>
        </a:p>
      </dgm:t>
    </dgm:pt>
    <dgm:pt modelId="{227002E2-B415-4948-82A5-6EFB4743E906}" type="parTrans" cxnId="{BA8C3BC8-BBE1-BC43-A709-C3C418111503}">
      <dgm:prSet/>
      <dgm:spPr/>
      <dgm:t>
        <a:bodyPr/>
        <a:lstStyle/>
        <a:p>
          <a:endParaRPr lang="en-US"/>
        </a:p>
      </dgm:t>
    </dgm:pt>
    <dgm:pt modelId="{0A75E755-D6A4-CD48-BD01-EB9B335890AA}" type="sibTrans" cxnId="{BA8C3BC8-BBE1-BC43-A709-C3C418111503}">
      <dgm:prSet/>
      <dgm:spPr/>
      <dgm:t>
        <a:bodyPr/>
        <a:lstStyle/>
        <a:p>
          <a:endParaRPr lang="en-US"/>
        </a:p>
      </dgm:t>
    </dgm:pt>
    <dgm:pt modelId="{F23AAA7E-136A-554F-86BD-5F94E64BD27A}">
      <dgm:prSet phldrT="[Text]"/>
      <dgm:spPr/>
      <dgm:t>
        <a:bodyPr/>
        <a:lstStyle/>
        <a:p>
          <a:r>
            <a:rPr lang="en-US"/>
            <a:t>An Integrated Approach</a:t>
          </a:r>
        </a:p>
      </dgm:t>
    </dgm:pt>
    <dgm:pt modelId="{15625B0F-E55C-8F42-918F-FB83D7DD001F}" type="parTrans" cxnId="{2227C889-BB6B-644B-BC8B-5B1B61F9C506}">
      <dgm:prSet/>
      <dgm:spPr/>
      <dgm:t>
        <a:bodyPr/>
        <a:lstStyle/>
        <a:p>
          <a:endParaRPr lang="en-US"/>
        </a:p>
      </dgm:t>
    </dgm:pt>
    <dgm:pt modelId="{62C18DF8-2A20-1449-8CD1-1C26ED077E58}" type="sibTrans" cxnId="{2227C889-BB6B-644B-BC8B-5B1B61F9C506}">
      <dgm:prSet/>
      <dgm:spPr/>
      <dgm:t>
        <a:bodyPr/>
        <a:lstStyle/>
        <a:p>
          <a:endParaRPr lang="en-US"/>
        </a:p>
      </dgm:t>
    </dgm:pt>
    <dgm:pt modelId="{457D05B4-FF3E-9B4B-A8F2-1AAFB39C4091}">
      <dgm:prSet/>
      <dgm:spPr/>
      <dgm:t>
        <a:bodyPr/>
        <a:lstStyle/>
        <a:p>
          <a:r>
            <a:rPr lang="en-US"/>
            <a:t>Funding for Non-Congregate Housing</a:t>
          </a:r>
        </a:p>
      </dgm:t>
    </dgm:pt>
    <dgm:pt modelId="{7FD6AC57-BF45-F84A-88E1-4106C003F19F}" type="parTrans" cxnId="{06DC86C6-9B78-674A-965F-DD0CB9E28F77}">
      <dgm:prSet/>
      <dgm:spPr/>
      <dgm:t>
        <a:bodyPr/>
        <a:lstStyle/>
        <a:p>
          <a:endParaRPr lang="en-US"/>
        </a:p>
      </dgm:t>
    </dgm:pt>
    <dgm:pt modelId="{DC43EC3A-04EA-6348-9C85-23C7FD950595}" type="sibTrans" cxnId="{06DC86C6-9B78-674A-965F-DD0CB9E28F77}">
      <dgm:prSet/>
      <dgm:spPr/>
      <dgm:t>
        <a:bodyPr/>
        <a:lstStyle/>
        <a:p>
          <a:endParaRPr lang="en-US"/>
        </a:p>
      </dgm:t>
    </dgm:pt>
    <dgm:pt modelId="{1DFAFF2B-FCE4-0B4D-9339-39B963C78744}" type="pres">
      <dgm:prSet presAssocID="{D5248A29-A097-4841-B765-3A4C49DD602F}" presName="Name0" presStyleCnt="0">
        <dgm:presLayoutVars>
          <dgm:chMax val="1"/>
          <dgm:dir/>
          <dgm:animLvl val="ctr"/>
          <dgm:resizeHandles val="exact"/>
        </dgm:presLayoutVars>
      </dgm:prSet>
      <dgm:spPr/>
    </dgm:pt>
    <dgm:pt modelId="{F75D1B30-BAEA-B44D-ABAD-609A9EF0910A}" type="pres">
      <dgm:prSet presAssocID="{EA2E3663-6682-2146-A2BF-DC79D9C8E7EC}" presName="centerShape" presStyleLbl="node0" presStyleIdx="0" presStyleCnt="1"/>
      <dgm:spPr/>
    </dgm:pt>
    <dgm:pt modelId="{1BEA62D2-CB47-E644-9DCD-BF34A72CB8DA}" type="pres">
      <dgm:prSet presAssocID="{124B4713-1076-E547-AD59-E6449937675C}" presName="node" presStyleLbl="node1" presStyleIdx="0" presStyleCnt="5">
        <dgm:presLayoutVars>
          <dgm:bulletEnabled val="1"/>
        </dgm:presLayoutVars>
      </dgm:prSet>
      <dgm:spPr/>
    </dgm:pt>
    <dgm:pt modelId="{9C8EBE2F-3DA2-0B4A-A7C1-01B05D676E0C}" type="pres">
      <dgm:prSet presAssocID="{124B4713-1076-E547-AD59-E6449937675C}" presName="dummy" presStyleCnt="0"/>
      <dgm:spPr/>
    </dgm:pt>
    <dgm:pt modelId="{039BDE03-CAE5-8144-A3C3-F43BD7AAE6B1}" type="pres">
      <dgm:prSet presAssocID="{4032C7AC-3C0E-044B-8CAB-ED4A5CA6C86A}" presName="sibTrans" presStyleLbl="sibTrans2D1" presStyleIdx="0" presStyleCnt="5"/>
      <dgm:spPr/>
    </dgm:pt>
    <dgm:pt modelId="{89C8A229-24D5-4F49-A3C4-F7ECF07AB351}" type="pres">
      <dgm:prSet presAssocID="{ABA74A8E-FC9F-1D4D-AC62-A190667FDF3E}" presName="node" presStyleLbl="node1" presStyleIdx="1" presStyleCnt="5">
        <dgm:presLayoutVars>
          <dgm:bulletEnabled val="1"/>
        </dgm:presLayoutVars>
      </dgm:prSet>
      <dgm:spPr/>
    </dgm:pt>
    <dgm:pt modelId="{6539F47B-F2A0-1C4B-8AEB-0A24DADE36F7}" type="pres">
      <dgm:prSet presAssocID="{ABA74A8E-FC9F-1D4D-AC62-A190667FDF3E}" presName="dummy" presStyleCnt="0"/>
      <dgm:spPr/>
    </dgm:pt>
    <dgm:pt modelId="{1C14FA46-1EF4-5640-9981-416647B8F5AB}" type="pres">
      <dgm:prSet presAssocID="{1176B952-4C63-2E47-BCCE-E10C7EEDEA17}" presName="sibTrans" presStyleLbl="sibTrans2D1" presStyleIdx="1" presStyleCnt="5"/>
      <dgm:spPr/>
    </dgm:pt>
    <dgm:pt modelId="{4A1258FC-DD13-BC47-AA61-3E41CF7F0BC1}" type="pres">
      <dgm:prSet presAssocID="{328C09D3-6B57-3341-B554-760E085F8CFE}" presName="node" presStyleLbl="node1" presStyleIdx="2" presStyleCnt="5">
        <dgm:presLayoutVars>
          <dgm:bulletEnabled val="1"/>
        </dgm:presLayoutVars>
      </dgm:prSet>
      <dgm:spPr/>
    </dgm:pt>
    <dgm:pt modelId="{BA35B01B-03C1-CC40-82ED-6E9B69F264DB}" type="pres">
      <dgm:prSet presAssocID="{328C09D3-6B57-3341-B554-760E085F8CFE}" presName="dummy" presStyleCnt="0"/>
      <dgm:spPr/>
    </dgm:pt>
    <dgm:pt modelId="{C4E28A65-701C-3749-A5F4-BD82F9C40C3C}" type="pres">
      <dgm:prSet presAssocID="{0A75E755-D6A4-CD48-BD01-EB9B335890AA}" presName="sibTrans" presStyleLbl="sibTrans2D1" presStyleIdx="2" presStyleCnt="5"/>
      <dgm:spPr/>
    </dgm:pt>
    <dgm:pt modelId="{26852F30-1B15-704B-829F-4E64060CD658}" type="pres">
      <dgm:prSet presAssocID="{F23AAA7E-136A-554F-86BD-5F94E64BD27A}" presName="node" presStyleLbl="node1" presStyleIdx="3" presStyleCnt="5">
        <dgm:presLayoutVars>
          <dgm:bulletEnabled val="1"/>
        </dgm:presLayoutVars>
      </dgm:prSet>
      <dgm:spPr/>
    </dgm:pt>
    <dgm:pt modelId="{CE97DA1A-9817-E845-BD26-B3269864F1B9}" type="pres">
      <dgm:prSet presAssocID="{F23AAA7E-136A-554F-86BD-5F94E64BD27A}" presName="dummy" presStyleCnt="0"/>
      <dgm:spPr/>
    </dgm:pt>
    <dgm:pt modelId="{3E19B4A8-9357-6C45-9577-2EABE7C0FD25}" type="pres">
      <dgm:prSet presAssocID="{62C18DF8-2A20-1449-8CD1-1C26ED077E58}" presName="sibTrans" presStyleLbl="sibTrans2D1" presStyleIdx="3" presStyleCnt="5"/>
      <dgm:spPr/>
    </dgm:pt>
    <dgm:pt modelId="{95D85D9E-6078-834D-8A52-58AF2771A35B}" type="pres">
      <dgm:prSet presAssocID="{457D05B4-FF3E-9B4B-A8F2-1AAFB39C4091}" presName="node" presStyleLbl="node1" presStyleIdx="4" presStyleCnt="5">
        <dgm:presLayoutVars>
          <dgm:bulletEnabled val="1"/>
        </dgm:presLayoutVars>
      </dgm:prSet>
      <dgm:spPr/>
    </dgm:pt>
    <dgm:pt modelId="{5B122B0A-367D-4849-B8CD-5B65AC698E6C}" type="pres">
      <dgm:prSet presAssocID="{457D05B4-FF3E-9B4B-A8F2-1AAFB39C4091}" presName="dummy" presStyleCnt="0"/>
      <dgm:spPr/>
    </dgm:pt>
    <dgm:pt modelId="{74A8EBEE-C141-C34C-A400-7B9519EAE44D}" type="pres">
      <dgm:prSet presAssocID="{DC43EC3A-04EA-6348-9C85-23C7FD950595}" presName="sibTrans" presStyleLbl="sibTrans2D1" presStyleIdx="4" presStyleCnt="5"/>
      <dgm:spPr/>
    </dgm:pt>
  </dgm:ptLst>
  <dgm:cxnLst>
    <dgm:cxn modelId="{B1843A0A-C067-A74F-98AE-8F59371FAA31}" srcId="{D5248A29-A097-4841-B765-3A4C49DD602F}" destId="{EA2E3663-6682-2146-A2BF-DC79D9C8E7EC}" srcOrd="0" destOrd="0" parTransId="{A30D8BDD-4A1A-EB49-87E9-030EFB8AC350}" sibTransId="{B0688D90-DA16-8A48-9101-B011251A2692}"/>
    <dgm:cxn modelId="{F0F46210-F60E-9145-AF15-FE95B2FDF839}" type="presOf" srcId="{328C09D3-6B57-3341-B554-760E085F8CFE}" destId="{4A1258FC-DD13-BC47-AA61-3E41CF7F0BC1}" srcOrd="0" destOrd="0" presId="urn:microsoft.com/office/officeart/2005/8/layout/radial6"/>
    <dgm:cxn modelId="{66EA2935-F211-B442-A7AE-318C67C95CB9}" type="presOf" srcId="{4032C7AC-3C0E-044B-8CAB-ED4A5CA6C86A}" destId="{039BDE03-CAE5-8144-A3C3-F43BD7AAE6B1}" srcOrd="0" destOrd="0" presId="urn:microsoft.com/office/officeart/2005/8/layout/radial6"/>
    <dgm:cxn modelId="{A5A61255-E762-AF47-945F-740C751C60E1}" type="presOf" srcId="{457D05B4-FF3E-9B4B-A8F2-1AAFB39C4091}" destId="{95D85D9E-6078-834D-8A52-58AF2771A35B}" srcOrd="0" destOrd="0" presId="urn:microsoft.com/office/officeart/2005/8/layout/radial6"/>
    <dgm:cxn modelId="{97505F5B-3A33-4847-B5F5-AB08766C1800}" type="presOf" srcId="{124B4713-1076-E547-AD59-E6449937675C}" destId="{1BEA62D2-CB47-E644-9DCD-BF34A72CB8DA}" srcOrd="0" destOrd="0" presId="urn:microsoft.com/office/officeart/2005/8/layout/radial6"/>
    <dgm:cxn modelId="{E5671562-4824-9E43-B2EE-2F3B3AA961BD}" type="presOf" srcId="{62C18DF8-2A20-1449-8CD1-1C26ED077E58}" destId="{3E19B4A8-9357-6C45-9577-2EABE7C0FD25}" srcOrd="0" destOrd="0" presId="urn:microsoft.com/office/officeart/2005/8/layout/radial6"/>
    <dgm:cxn modelId="{D76FA080-413B-7345-8626-93F798C4F16B}" srcId="{EA2E3663-6682-2146-A2BF-DC79D9C8E7EC}" destId="{124B4713-1076-E547-AD59-E6449937675C}" srcOrd="0" destOrd="0" parTransId="{F487CA2D-9BCC-3F4B-893E-2DF672E8CE6D}" sibTransId="{4032C7AC-3C0E-044B-8CAB-ED4A5CA6C86A}"/>
    <dgm:cxn modelId="{2227C889-BB6B-644B-BC8B-5B1B61F9C506}" srcId="{EA2E3663-6682-2146-A2BF-DC79D9C8E7EC}" destId="{F23AAA7E-136A-554F-86BD-5F94E64BD27A}" srcOrd="3" destOrd="0" parTransId="{15625B0F-E55C-8F42-918F-FB83D7DD001F}" sibTransId="{62C18DF8-2A20-1449-8CD1-1C26ED077E58}"/>
    <dgm:cxn modelId="{8A52628A-0786-4247-B982-F1AC5C2485D9}" type="presOf" srcId="{ABA74A8E-FC9F-1D4D-AC62-A190667FDF3E}" destId="{89C8A229-24D5-4F49-A3C4-F7ECF07AB351}" srcOrd="0" destOrd="0" presId="urn:microsoft.com/office/officeart/2005/8/layout/radial6"/>
    <dgm:cxn modelId="{59B4D9AB-5BF5-0847-B068-35DF54FFF67C}" type="presOf" srcId="{DC43EC3A-04EA-6348-9C85-23C7FD950595}" destId="{74A8EBEE-C141-C34C-A400-7B9519EAE44D}" srcOrd="0" destOrd="0" presId="urn:microsoft.com/office/officeart/2005/8/layout/radial6"/>
    <dgm:cxn modelId="{244941B1-27E5-D24C-BA95-127513BDD245}" type="presOf" srcId="{D5248A29-A097-4841-B765-3A4C49DD602F}" destId="{1DFAFF2B-FCE4-0B4D-9339-39B963C78744}" srcOrd="0" destOrd="0" presId="urn:microsoft.com/office/officeart/2005/8/layout/radial6"/>
    <dgm:cxn modelId="{06DC86C6-9B78-674A-965F-DD0CB9E28F77}" srcId="{EA2E3663-6682-2146-A2BF-DC79D9C8E7EC}" destId="{457D05B4-FF3E-9B4B-A8F2-1AAFB39C4091}" srcOrd="4" destOrd="0" parTransId="{7FD6AC57-BF45-F84A-88E1-4106C003F19F}" sibTransId="{DC43EC3A-04EA-6348-9C85-23C7FD950595}"/>
    <dgm:cxn modelId="{BA8C3BC8-BBE1-BC43-A709-C3C418111503}" srcId="{EA2E3663-6682-2146-A2BF-DC79D9C8E7EC}" destId="{328C09D3-6B57-3341-B554-760E085F8CFE}" srcOrd="2" destOrd="0" parTransId="{227002E2-B415-4948-82A5-6EFB4743E906}" sibTransId="{0A75E755-D6A4-CD48-BD01-EB9B335890AA}"/>
    <dgm:cxn modelId="{A790DBCA-6C7A-5F46-A479-687650A94501}" type="presOf" srcId="{0A75E755-D6A4-CD48-BD01-EB9B335890AA}" destId="{C4E28A65-701C-3749-A5F4-BD82F9C40C3C}" srcOrd="0" destOrd="0" presId="urn:microsoft.com/office/officeart/2005/8/layout/radial6"/>
    <dgm:cxn modelId="{CFD77FCE-29FA-2C40-8131-092CED0B9759}" type="presOf" srcId="{EA2E3663-6682-2146-A2BF-DC79D9C8E7EC}" destId="{F75D1B30-BAEA-B44D-ABAD-609A9EF0910A}" srcOrd="0" destOrd="0" presId="urn:microsoft.com/office/officeart/2005/8/layout/radial6"/>
    <dgm:cxn modelId="{B5465ED0-EEED-A042-B415-35C65F219976}" type="presOf" srcId="{1176B952-4C63-2E47-BCCE-E10C7EEDEA17}" destId="{1C14FA46-1EF4-5640-9981-416647B8F5AB}" srcOrd="0" destOrd="0" presId="urn:microsoft.com/office/officeart/2005/8/layout/radial6"/>
    <dgm:cxn modelId="{169B7AF2-BFB3-A94C-A7C4-65EB812462E7}" srcId="{EA2E3663-6682-2146-A2BF-DC79D9C8E7EC}" destId="{ABA74A8E-FC9F-1D4D-AC62-A190667FDF3E}" srcOrd="1" destOrd="0" parTransId="{72BE992B-076A-FC45-9FA9-F9F475A2CE52}" sibTransId="{1176B952-4C63-2E47-BCCE-E10C7EEDEA17}"/>
    <dgm:cxn modelId="{0D6E02F8-9A9E-1049-AA28-ECDB7DBA9501}" type="presOf" srcId="{F23AAA7E-136A-554F-86BD-5F94E64BD27A}" destId="{26852F30-1B15-704B-829F-4E64060CD658}" srcOrd="0" destOrd="0" presId="urn:microsoft.com/office/officeart/2005/8/layout/radial6"/>
    <dgm:cxn modelId="{403D8E8B-B2E1-0B4F-91DF-52821050DF04}" type="presParOf" srcId="{1DFAFF2B-FCE4-0B4D-9339-39B963C78744}" destId="{F75D1B30-BAEA-B44D-ABAD-609A9EF0910A}" srcOrd="0" destOrd="0" presId="urn:microsoft.com/office/officeart/2005/8/layout/radial6"/>
    <dgm:cxn modelId="{C3C2AF82-856A-6341-B737-97064E5B340C}" type="presParOf" srcId="{1DFAFF2B-FCE4-0B4D-9339-39B963C78744}" destId="{1BEA62D2-CB47-E644-9DCD-BF34A72CB8DA}" srcOrd="1" destOrd="0" presId="urn:microsoft.com/office/officeart/2005/8/layout/radial6"/>
    <dgm:cxn modelId="{6A019B1A-669D-4E41-9DEA-A42AEF6B6DE4}" type="presParOf" srcId="{1DFAFF2B-FCE4-0B4D-9339-39B963C78744}" destId="{9C8EBE2F-3DA2-0B4A-A7C1-01B05D676E0C}" srcOrd="2" destOrd="0" presId="urn:microsoft.com/office/officeart/2005/8/layout/radial6"/>
    <dgm:cxn modelId="{A1DB6B43-DB07-894A-8DA8-946563EC0A1B}" type="presParOf" srcId="{1DFAFF2B-FCE4-0B4D-9339-39B963C78744}" destId="{039BDE03-CAE5-8144-A3C3-F43BD7AAE6B1}" srcOrd="3" destOrd="0" presId="urn:microsoft.com/office/officeart/2005/8/layout/radial6"/>
    <dgm:cxn modelId="{1C458C61-B771-7847-889A-C81CFACA7F20}" type="presParOf" srcId="{1DFAFF2B-FCE4-0B4D-9339-39B963C78744}" destId="{89C8A229-24D5-4F49-A3C4-F7ECF07AB351}" srcOrd="4" destOrd="0" presId="urn:microsoft.com/office/officeart/2005/8/layout/radial6"/>
    <dgm:cxn modelId="{EAEF4BAB-3E0E-EC4E-BA96-2989AC25AB83}" type="presParOf" srcId="{1DFAFF2B-FCE4-0B4D-9339-39B963C78744}" destId="{6539F47B-F2A0-1C4B-8AEB-0A24DADE36F7}" srcOrd="5" destOrd="0" presId="urn:microsoft.com/office/officeart/2005/8/layout/radial6"/>
    <dgm:cxn modelId="{462FCF40-B1ED-064F-A202-6394AEBEF6EE}" type="presParOf" srcId="{1DFAFF2B-FCE4-0B4D-9339-39B963C78744}" destId="{1C14FA46-1EF4-5640-9981-416647B8F5AB}" srcOrd="6" destOrd="0" presId="urn:microsoft.com/office/officeart/2005/8/layout/radial6"/>
    <dgm:cxn modelId="{2AB8CCB9-91FB-EA49-877A-0726D7578B14}" type="presParOf" srcId="{1DFAFF2B-FCE4-0B4D-9339-39B963C78744}" destId="{4A1258FC-DD13-BC47-AA61-3E41CF7F0BC1}" srcOrd="7" destOrd="0" presId="urn:microsoft.com/office/officeart/2005/8/layout/radial6"/>
    <dgm:cxn modelId="{673A88CC-E9D3-664A-9218-04C6890471E7}" type="presParOf" srcId="{1DFAFF2B-FCE4-0B4D-9339-39B963C78744}" destId="{BA35B01B-03C1-CC40-82ED-6E9B69F264DB}" srcOrd="8" destOrd="0" presId="urn:microsoft.com/office/officeart/2005/8/layout/radial6"/>
    <dgm:cxn modelId="{72B54B32-23EF-E44C-9030-1E088DE4489A}" type="presParOf" srcId="{1DFAFF2B-FCE4-0B4D-9339-39B963C78744}" destId="{C4E28A65-701C-3749-A5F4-BD82F9C40C3C}" srcOrd="9" destOrd="0" presId="urn:microsoft.com/office/officeart/2005/8/layout/radial6"/>
    <dgm:cxn modelId="{00DF5AB6-A0A5-4149-A31D-9265D6418475}" type="presParOf" srcId="{1DFAFF2B-FCE4-0B4D-9339-39B963C78744}" destId="{26852F30-1B15-704B-829F-4E64060CD658}" srcOrd="10" destOrd="0" presId="urn:microsoft.com/office/officeart/2005/8/layout/radial6"/>
    <dgm:cxn modelId="{6530773C-0D37-534A-A214-83184F773081}" type="presParOf" srcId="{1DFAFF2B-FCE4-0B4D-9339-39B963C78744}" destId="{CE97DA1A-9817-E845-BD26-B3269864F1B9}" srcOrd="11" destOrd="0" presId="urn:microsoft.com/office/officeart/2005/8/layout/radial6"/>
    <dgm:cxn modelId="{C36862CB-50EC-754A-8B94-2918F663427C}" type="presParOf" srcId="{1DFAFF2B-FCE4-0B4D-9339-39B963C78744}" destId="{3E19B4A8-9357-6C45-9577-2EABE7C0FD25}" srcOrd="12" destOrd="0" presId="urn:microsoft.com/office/officeart/2005/8/layout/radial6"/>
    <dgm:cxn modelId="{377E7E77-9449-AE44-BDB5-954473C14929}" type="presParOf" srcId="{1DFAFF2B-FCE4-0B4D-9339-39B963C78744}" destId="{95D85D9E-6078-834D-8A52-58AF2771A35B}" srcOrd="13" destOrd="0" presId="urn:microsoft.com/office/officeart/2005/8/layout/radial6"/>
    <dgm:cxn modelId="{DF0FC453-6BC5-5F4B-A36D-F0CA1EC39C9B}" type="presParOf" srcId="{1DFAFF2B-FCE4-0B4D-9339-39B963C78744}" destId="{5B122B0A-367D-4849-B8CD-5B65AC698E6C}" srcOrd="14" destOrd="0" presId="urn:microsoft.com/office/officeart/2005/8/layout/radial6"/>
    <dgm:cxn modelId="{8B1BAF88-3CC0-0C4B-81FF-7F152D0FFFCC}" type="presParOf" srcId="{1DFAFF2B-FCE4-0B4D-9339-39B963C78744}" destId="{74A8EBEE-C141-C34C-A400-7B9519EAE44D}"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8EBEE-C141-C34C-A400-7B9519EAE44D}">
      <dsp:nvSpPr>
        <dsp:cNvPr id="0" name=""/>
        <dsp:cNvSpPr/>
      </dsp:nvSpPr>
      <dsp:spPr>
        <a:xfrm>
          <a:off x="1424233" y="2412711"/>
          <a:ext cx="11313935" cy="11313935"/>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19B4A8-9357-6C45-9577-2EABE7C0FD25}">
      <dsp:nvSpPr>
        <dsp:cNvPr id="0" name=""/>
        <dsp:cNvSpPr/>
      </dsp:nvSpPr>
      <dsp:spPr>
        <a:xfrm>
          <a:off x="1424233" y="2412711"/>
          <a:ext cx="11313935" cy="11313935"/>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28A65-701C-3749-A5F4-BD82F9C40C3C}">
      <dsp:nvSpPr>
        <dsp:cNvPr id="0" name=""/>
        <dsp:cNvSpPr/>
      </dsp:nvSpPr>
      <dsp:spPr>
        <a:xfrm>
          <a:off x="1424233" y="2412711"/>
          <a:ext cx="11313935" cy="11313935"/>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14FA46-1EF4-5640-9981-416647B8F5AB}">
      <dsp:nvSpPr>
        <dsp:cNvPr id="0" name=""/>
        <dsp:cNvSpPr/>
      </dsp:nvSpPr>
      <dsp:spPr>
        <a:xfrm>
          <a:off x="1424233" y="2412711"/>
          <a:ext cx="11313935" cy="11313935"/>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BDE03-CAE5-8144-A3C3-F43BD7AAE6B1}">
      <dsp:nvSpPr>
        <dsp:cNvPr id="0" name=""/>
        <dsp:cNvSpPr/>
      </dsp:nvSpPr>
      <dsp:spPr>
        <a:xfrm>
          <a:off x="1424233" y="2412711"/>
          <a:ext cx="11313935" cy="11313935"/>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D1B30-BAEA-B44D-ABAD-609A9EF0910A}">
      <dsp:nvSpPr>
        <dsp:cNvPr id="0" name=""/>
        <dsp:cNvSpPr/>
      </dsp:nvSpPr>
      <dsp:spPr>
        <a:xfrm>
          <a:off x="4477614" y="5466093"/>
          <a:ext cx="5207172" cy="52071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Recommendations for Improving the Medical Care of Those Experiencing Homelessness During Pandemics</a:t>
          </a:r>
        </a:p>
      </dsp:txBody>
      <dsp:txXfrm>
        <a:off x="5240187" y="6228666"/>
        <a:ext cx="3682026" cy="3682026"/>
      </dsp:txXfrm>
    </dsp:sp>
    <dsp:sp modelId="{1BEA62D2-CB47-E644-9DCD-BF34A72CB8DA}">
      <dsp:nvSpPr>
        <dsp:cNvPr id="0" name=""/>
        <dsp:cNvSpPr/>
      </dsp:nvSpPr>
      <dsp:spPr>
        <a:xfrm>
          <a:off x="5258690" y="721421"/>
          <a:ext cx="3645020" cy="364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Mitigating the Decreased Use of Drop-in Resources</a:t>
          </a:r>
        </a:p>
      </dsp:txBody>
      <dsp:txXfrm>
        <a:off x="5792491" y="1255222"/>
        <a:ext cx="2577418" cy="2577418"/>
      </dsp:txXfrm>
    </dsp:sp>
    <dsp:sp modelId="{89C8A229-24D5-4F49-A3C4-F7ECF07AB351}">
      <dsp:nvSpPr>
        <dsp:cNvPr id="0" name=""/>
        <dsp:cNvSpPr/>
      </dsp:nvSpPr>
      <dsp:spPr>
        <a:xfrm>
          <a:off x="10513988" y="4539619"/>
          <a:ext cx="3645020" cy="364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Including the Voice of the Unhoused in Planning</a:t>
          </a:r>
        </a:p>
      </dsp:txBody>
      <dsp:txXfrm>
        <a:off x="11047789" y="5073420"/>
        <a:ext cx="2577418" cy="2577418"/>
      </dsp:txXfrm>
    </dsp:sp>
    <dsp:sp modelId="{4A1258FC-DD13-BC47-AA61-3E41CF7F0BC1}">
      <dsp:nvSpPr>
        <dsp:cNvPr id="0" name=""/>
        <dsp:cNvSpPr/>
      </dsp:nvSpPr>
      <dsp:spPr>
        <a:xfrm>
          <a:off x="8506643" y="10717592"/>
          <a:ext cx="3645020" cy="364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Equitable Distribution of Resources</a:t>
          </a:r>
        </a:p>
      </dsp:txBody>
      <dsp:txXfrm>
        <a:off x="9040444" y="11251393"/>
        <a:ext cx="2577418" cy="2577418"/>
      </dsp:txXfrm>
    </dsp:sp>
    <dsp:sp modelId="{26852F30-1B15-704B-829F-4E64060CD658}">
      <dsp:nvSpPr>
        <dsp:cNvPr id="0" name=""/>
        <dsp:cNvSpPr/>
      </dsp:nvSpPr>
      <dsp:spPr>
        <a:xfrm>
          <a:off x="2010737" y="10717592"/>
          <a:ext cx="3645020" cy="364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An Integrated Approach</a:t>
          </a:r>
        </a:p>
      </dsp:txBody>
      <dsp:txXfrm>
        <a:off x="2544538" y="11251393"/>
        <a:ext cx="2577418" cy="2577418"/>
      </dsp:txXfrm>
    </dsp:sp>
    <dsp:sp modelId="{95D85D9E-6078-834D-8A52-58AF2771A35B}">
      <dsp:nvSpPr>
        <dsp:cNvPr id="0" name=""/>
        <dsp:cNvSpPr/>
      </dsp:nvSpPr>
      <dsp:spPr>
        <a:xfrm>
          <a:off x="3392" y="4539619"/>
          <a:ext cx="3645020" cy="364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Funding for Non-Congregate Housing</a:t>
          </a:r>
        </a:p>
      </dsp:txBody>
      <dsp:txXfrm>
        <a:off x="537193" y="5073420"/>
        <a:ext cx="2577418" cy="257741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06513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1169823682"/>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 id="2147483694" r:id="rId2"/>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666185" y="9839150"/>
            <a:ext cx="12867697" cy="5805150"/>
          </a:xfrm>
        </p:spPr>
        <p:txBody>
          <a:bodyPr/>
          <a:lstStyle/>
          <a:p>
            <a:r>
              <a:rPr lang="en-US" sz="4200" dirty="0"/>
              <a:t>As of February 8th, 2021, there were a total of 26,761,047 cases of Coronavirus Disease 2019 (COVID-19) in the United States, with over 460,582 deaths. One population with increased susceptibility and high risk for serious illness is that of people experiencing homelessness. In order to effectively implement pandemic responses to COVID-19 within this community, lessons can be derived from the prior H1N1 pandemic (influenza A virus subtype H1N1). </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727938" y="9073168"/>
            <a:ext cx="10548896" cy="700185"/>
          </a:xfrm>
        </p:spPr>
        <p:txBody>
          <a:bodyPr/>
          <a:lstStyle/>
          <a:p>
            <a:r>
              <a:rPr lang="en-US" sz="6000" dirty="0"/>
              <a:t>Introduction</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885511" y="16253691"/>
            <a:ext cx="10548896" cy="700185"/>
          </a:xfrm>
        </p:spPr>
        <p:txBody>
          <a:bodyPr/>
          <a:lstStyle/>
          <a:p>
            <a:r>
              <a:rPr lang="en-US" sz="6000" dirty="0"/>
              <a:t>Methods</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7711407" y="18427959"/>
            <a:ext cx="10548897" cy="1107988"/>
          </a:xfrm>
        </p:spPr>
        <p:txBody>
          <a:bodyPr/>
          <a:lstStyle/>
          <a:p>
            <a:r>
              <a:rPr lang="en-US" sz="6000" dirty="0"/>
              <a:t>Discussion</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7252315" y="19693015"/>
            <a:ext cx="13584299" cy="8112107"/>
          </a:xfrm>
        </p:spPr>
        <p:txBody>
          <a:bodyPr/>
          <a:lstStyle/>
          <a:p>
            <a:r>
              <a:rPr lang="en-US" sz="4200" dirty="0"/>
              <a:t>Those experiencing homelessness constitute a high-risk population during the COVID-19 pandemic. Through evaluating lessons learned from H1N1, specific recommendations  can be applied to the current pandemic. Mobile clinics, as part of coordinated outreach efforts, have the potential to facilitate the operationalizing of these guidelines to mitigate the impact of COVID-19 in homeless populations. </a:t>
            </a:r>
          </a:p>
          <a:p>
            <a:r>
              <a:rPr lang="en-US" sz="6000" dirty="0"/>
              <a:t> </a:t>
            </a:r>
          </a:p>
          <a:p>
            <a:endParaRPr lang="en-US" sz="6000" dirty="0"/>
          </a:p>
        </p:txBody>
      </p:sp>
      <p:pic>
        <p:nvPicPr>
          <p:cNvPr id="1026" name="Picture 2" descr="Image result for dark blue rectangle">
            <a:extLst>
              <a:ext uri="{FF2B5EF4-FFF2-40B4-BE49-F238E27FC236}">
                <a16:creationId xmlns:a16="http://schemas.microsoft.com/office/drawing/2014/main" id="{7A68CCF9-18A6-784B-8E3E-337168E774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80" t="15950" r="14439" b="16342"/>
          <a:stretch/>
        </p:blipFill>
        <p:spPr bwMode="auto">
          <a:xfrm>
            <a:off x="14243138" y="0"/>
            <a:ext cx="22720125" cy="2880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a:xfrm>
            <a:off x="709240" y="16953876"/>
            <a:ext cx="12867697" cy="10851246"/>
          </a:xfrm>
        </p:spPr>
        <p:txBody>
          <a:bodyPr/>
          <a:lstStyle/>
          <a:p>
            <a:r>
              <a:rPr lang="en-US" sz="4200" dirty="0"/>
              <a:t>This narrative review evaluated the efforts of the homeless sector during the prior H1N1 pandemic in order to identify key pandemic responses that can be implemented within homeless communities during the COVID-19 pandemic. The rationale for selection of H1N1 as the subject of this review is that it shares many important similarities with SARS-CoV-2.</a:t>
            </a:r>
          </a:p>
          <a:p>
            <a:pPr marL="571500" indent="-571500">
              <a:buFont typeface="Arial" panose="020B0604020202020204" pitchFamily="34" charset="0"/>
              <a:buChar char="•"/>
            </a:pPr>
            <a:r>
              <a:rPr lang="en-US" sz="4200" dirty="0"/>
              <a:t>Both viruses are transmitted by contact, droplets, and fomites</a:t>
            </a:r>
          </a:p>
          <a:p>
            <a:pPr marL="571500" indent="-571500">
              <a:buFont typeface="Arial" panose="020B0604020202020204" pitchFamily="34" charset="0"/>
              <a:buChar char="•"/>
            </a:pPr>
            <a:r>
              <a:rPr lang="en-US" sz="4200" dirty="0"/>
              <a:t>Both SARS-CoV-2 and H1N1 affect the respiratory system with severity varying from asymptomatic to severe pneumonia</a:t>
            </a:r>
          </a:p>
          <a:p>
            <a:pPr marL="571500" indent="-571500">
              <a:buFont typeface="Arial" panose="020B0604020202020204" pitchFamily="34" charset="0"/>
              <a:buChar char="•"/>
            </a:pPr>
            <a:r>
              <a:rPr lang="en-US" sz="4200" dirty="0"/>
              <a:t>In the lungs, SARS-CoV-2 and H1N1 have similar replication competence</a:t>
            </a:r>
          </a:p>
          <a:p>
            <a:pPr marL="571500" indent="-571500">
              <a:buFont typeface="Arial" panose="020B0604020202020204" pitchFamily="34" charset="0"/>
              <a:buChar char="•"/>
            </a:pPr>
            <a:r>
              <a:rPr lang="en-US" sz="4200" dirty="0"/>
              <a:t>A notable difference is the estimated contagiousness, as the R0 for SARS-CoV-2 is estimated to be 5.7 (95% CI 3.8-8.9) while H1N1 R0 is 1.4-1.6.</a:t>
            </a:r>
          </a:p>
          <a:p>
            <a:pPr marL="571500" indent="-571500">
              <a:buFont typeface="Arial" panose="020B0604020202020204" pitchFamily="34" charset="0"/>
              <a:buChar char="•"/>
            </a:pPr>
            <a:endParaRPr lang="en-US" sz="4000" dirty="0"/>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5820162" y="3242924"/>
            <a:ext cx="19824292" cy="10433625"/>
          </a:xfrm>
        </p:spPr>
        <p:txBody>
          <a:bodyPr/>
          <a:lstStyle/>
          <a:p>
            <a:r>
              <a:rPr lang="en-US" sz="9600" u="sng" dirty="0"/>
              <a:t>Main Finding</a:t>
            </a:r>
            <a:r>
              <a:rPr lang="en-US" sz="9600" dirty="0"/>
              <a:t>: </a:t>
            </a:r>
            <a:r>
              <a:rPr lang="en-US" sz="9600" b="0" dirty="0"/>
              <a:t>Analysis of the homeless service sector’s response during H1N1 can inform guidelines for mitigating the risk of COVID-19 in homeless communities that can be operationalized through coordinated outreach efforts.</a:t>
            </a:r>
          </a:p>
        </p:txBody>
      </p:sp>
      <p:pic>
        <p:nvPicPr>
          <p:cNvPr id="22" name="Picture Placeholder 21" descr="Qr code&#10;&#10;Description automatically generated">
            <a:extLst>
              <a:ext uri="{FF2B5EF4-FFF2-40B4-BE49-F238E27FC236}">
                <a16:creationId xmlns:a16="http://schemas.microsoft.com/office/drawing/2014/main" id="{04078EEC-1DFF-CD49-BF5C-BDB81BB08B5F}"/>
              </a:ext>
            </a:extLst>
          </p:cNvPr>
          <p:cNvPicPr>
            <a:picLocks noGrp="1" noChangeAspect="1"/>
          </p:cNvPicPr>
          <p:nvPr>
            <p:ph type="pic" sz="quarter" idx="155"/>
          </p:nvPr>
        </p:nvPicPr>
        <p:blipFill>
          <a:blip r:embed="rId4">
            <a:extLst>
              <a:ext uri="{28A0092B-C50C-407E-A947-70E740481C1C}">
                <a14:useLocalDpi xmlns:a14="http://schemas.microsoft.com/office/drawing/2010/main" val="0"/>
              </a:ext>
            </a:extLst>
          </a:blip>
          <a:srcRect/>
          <a:stretch>
            <a:fillRect/>
          </a:stretch>
        </p:blipFill>
        <p:spPr>
          <a:xfrm>
            <a:off x="28443238" y="19869150"/>
            <a:ext cx="7200900" cy="7200900"/>
          </a:xfrm>
        </p:spPr>
      </p:pic>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1130476" y="4404989"/>
            <a:ext cx="12461674" cy="4775662"/>
          </a:xfrm>
        </p:spPr>
        <p:txBody>
          <a:bodyPr/>
          <a:lstStyle/>
          <a:p>
            <a:r>
              <a:rPr lang="en-US" sz="4800" dirty="0"/>
              <a:t>Jordan Smith, MSII</a:t>
            </a:r>
          </a:p>
          <a:p>
            <a:r>
              <a:rPr lang="en-US" sz="4800" dirty="0" err="1"/>
              <a:t>Ulfat</a:t>
            </a:r>
            <a:r>
              <a:rPr lang="en-US" sz="4800" dirty="0"/>
              <a:t> Shaikh, M.D., M.P.H., M.S.</a:t>
            </a:r>
          </a:p>
          <a:p>
            <a:r>
              <a:rPr lang="en-US" sz="4800" dirty="0"/>
              <a:t>Alicia Lauren </a:t>
            </a:r>
            <a:r>
              <a:rPr lang="en-US" sz="4800" dirty="0" err="1"/>
              <a:t>Agnoli</a:t>
            </a:r>
            <a:r>
              <a:rPr lang="en-US" sz="4800" dirty="0"/>
              <a:t>, M.D., M.P.H., M.H.S.</a:t>
            </a:r>
          </a:p>
          <a:p>
            <a:endParaRPr lang="en-US" sz="6000" dirty="0"/>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1097084" y="7726174"/>
            <a:ext cx="10548896" cy="1737253"/>
          </a:xfrm>
        </p:spPr>
        <p:txBody>
          <a:bodyPr/>
          <a:lstStyle/>
          <a:p>
            <a:r>
              <a:rPr lang="en-US" sz="4800" dirty="0"/>
              <a:t>University of California Davis</a:t>
            </a:r>
          </a:p>
          <a:p>
            <a:endParaRPr lang="en-US" sz="6000" dirty="0"/>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7711407" y="1105316"/>
            <a:ext cx="10548897" cy="1107988"/>
          </a:xfrm>
        </p:spPr>
        <p:txBody>
          <a:bodyPr/>
          <a:lstStyle/>
          <a:p>
            <a:r>
              <a:rPr lang="en-US" sz="6000" dirty="0"/>
              <a:t>Results</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7252315" y="2291671"/>
            <a:ext cx="13414257" cy="1745438"/>
          </a:xfrm>
        </p:spPr>
        <p:txBody>
          <a:bodyPr/>
          <a:lstStyle/>
          <a:p>
            <a:r>
              <a:rPr lang="en-US" sz="4200" dirty="0"/>
              <a:t>Below depicts the main takeaways from the homeless sectors response to H1N1:</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1130476" y="1159031"/>
            <a:ext cx="11378065" cy="2916018"/>
          </a:xfrm>
        </p:spPr>
        <p:txBody>
          <a:bodyPr/>
          <a:lstStyle/>
          <a:p>
            <a:r>
              <a:rPr lang="en-US" sz="6000" dirty="0"/>
              <a:t>The COVID-19 Pandemic and Homelessness: Applying Lessons Learned from H1N1</a:t>
            </a:r>
          </a:p>
          <a:p>
            <a:endParaRPr lang="en-US" sz="8000" dirty="0"/>
          </a:p>
          <a:p>
            <a:endParaRPr lang="en-US" sz="8000" dirty="0"/>
          </a:p>
        </p:txBody>
      </p:sp>
      <p:sp>
        <p:nvSpPr>
          <p:cNvPr id="17" name="TextBox 16">
            <a:extLst>
              <a:ext uri="{FF2B5EF4-FFF2-40B4-BE49-F238E27FC236}">
                <a16:creationId xmlns:a16="http://schemas.microsoft.com/office/drawing/2014/main" id="{632CE391-DA23-4410-80A7-5CD84B544776}"/>
              </a:ext>
            </a:extLst>
          </p:cNvPr>
          <p:cNvSpPr txBox="1"/>
          <p:nvPr/>
        </p:nvSpPr>
        <p:spPr>
          <a:xfrm rot="10800000" flipH="1" flipV="1">
            <a:off x="21167804" y="20886746"/>
            <a:ext cx="6697332" cy="2862322"/>
          </a:xfrm>
          <a:prstGeom prst="rect">
            <a:avLst/>
          </a:prstGeom>
          <a:noFill/>
        </p:spPr>
        <p:txBody>
          <a:bodyPr wrap="square" rtlCol="0">
            <a:spAutoFit/>
          </a:bodyPr>
          <a:lstStyle/>
          <a:p>
            <a:r>
              <a:rPr lang="en-US" sz="6000" dirty="0">
                <a:solidFill>
                  <a:schemeClr val="bg1"/>
                </a:solidFill>
                <a:latin typeface="Times New Roman" panose="02020603050405020304" pitchFamily="18" charset="0"/>
                <a:cs typeface="Times New Roman" panose="02020603050405020304" pitchFamily="18" charset="0"/>
              </a:rPr>
              <a:t>QR code linking to full abstract or manuscript = &gt;&gt;&gt;&gt;&gt;</a:t>
            </a:r>
          </a:p>
        </p:txBody>
      </p:sp>
      <p:sp>
        <p:nvSpPr>
          <p:cNvPr id="19" name="Rectangle 18">
            <a:extLst>
              <a:ext uri="{FF2B5EF4-FFF2-40B4-BE49-F238E27FC236}">
                <a16:creationId xmlns:a16="http://schemas.microsoft.com/office/drawing/2014/main" id="{401271F0-142F-4613-BF76-97F3B746E14D}"/>
              </a:ext>
            </a:extLst>
          </p:cNvPr>
          <p:cNvSpPr/>
          <p:nvPr/>
        </p:nvSpPr>
        <p:spPr>
          <a:xfrm>
            <a:off x="-10842171"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257432-7A02-4A4D-843D-1113270A00C9}"/>
              </a:ext>
            </a:extLst>
          </p:cNvPr>
          <p:cNvSpPr/>
          <p:nvPr/>
        </p:nvSpPr>
        <p:spPr>
          <a:xfrm>
            <a:off x="51954545"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Diagram 30">
            <a:extLst>
              <a:ext uri="{FF2B5EF4-FFF2-40B4-BE49-F238E27FC236}">
                <a16:creationId xmlns:a16="http://schemas.microsoft.com/office/drawing/2014/main" id="{37AD38D5-6095-F94B-8FA6-7BD086907F21}"/>
              </a:ext>
            </a:extLst>
          </p:cNvPr>
          <p:cNvGraphicFramePr/>
          <p:nvPr>
            <p:extLst>
              <p:ext uri="{D42A27DB-BD31-4B8C-83A1-F6EECF244321}">
                <p14:modId xmlns:p14="http://schemas.microsoft.com/office/powerpoint/2010/main" val="1462155048"/>
              </p:ext>
            </p:extLst>
          </p:nvPr>
        </p:nvGraphicFramePr>
        <p:xfrm>
          <a:off x="36963264" y="3242924"/>
          <a:ext cx="14162402" cy="15185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6381A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5614</TotalTime>
  <Words>417</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Jordan Smith</cp:lastModifiedBy>
  <cp:revision>99</cp:revision>
  <dcterms:created xsi:type="dcterms:W3CDTF">2012-02-03T19:11:35Z</dcterms:created>
  <dcterms:modified xsi:type="dcterms:W3CDTF">2021-02-17T04:35:54Z</dcterms:modified>
  <cp:contentStatus/>
</cp:coreProperties>
</file>