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6FF"/>
    <a:srgbClr val="F6F8FC"/>
    <a:srgbClr val="C7D5ED"/>
    <a:srgbClr val="54555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4334" autoAdjust="0"/>
  </p:normalViewPr>
  <p:slideViewPr>
    <p:cSldViewPr snapToGrid="0" snapToObjects="1" showGuides="1">
      <p:cViewPr varScale="1">
        <p:scale>
          <a:sx n="22" d="100"/>
          <a:sy n="22" d="100"/>
        </p:scale>
        <p:origin x="2384" y="30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2/15/21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00359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xmlns=""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xmlns=""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xmlns=""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xmlns=""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xmlns=""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xmlns=""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xmlns=""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xmlns=""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xmlns=""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xmlns=""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xmlns=""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xmlns=""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xmlns=""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xmlns=""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xmlns=""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xmlns=""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www.posterpresentations.com/how-to-change-the-research-poster-template-colors.html" TargetMode="Externa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xmlns=""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xmlns=""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xmlns=""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xmlns=""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xmlns=""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xmlns=""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xmlns=""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4" name="Table 13">
            <a:extLst>
              <a:ext uri="{FF2B5EF4-FFF2-40B4-BE49-F238E27FC236}">
                <a16:creationId xmlns:a16="http://schemas.microsoft.com/office/drawing/2014/main" xmlns=""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1" name="Table 10">
            <a:extLst>
              <a:ext uri="{FF2B5EF4-FFF2-40B4-BE49-F238E27FC236}">
                <a16:creationId xmlns:a16="http://schemas.microsoft.com/office/drawing/2014/main" xmlns=""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50893"/>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xmlns="" val="20000"/>
                    </a:ext>
                  </a:extLst>
                </a:gridCol>
                <a:gridCol w="1199648">
                  <a:extLst>
                    <a:ext uri="{9D8B030D-6E8A-4147-A177-3AD203B41FA5}">
                      <a16:colId xmlns:a16="http://schemas.microsoft.com/office/drawing/2014/main" xmlns="" val="997673227"/>
                    </a:ext>
                  </a:extLst>
                </a:gridCol>
                <a:gridCol w="4833777">
                  <a:extLst>
                    <a:ext uri="{9D8B030D-6E8A-4147-A177-3AD203B41FA5}">
                      <a16:colId xmlns:a16="http://schemas.microsoft.com/office/drawing/2014/main" xmlns=""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r>
                        <a:rPr lang="en-US" sz="2400" b="0" noProof="0" dirty="0">
                          <a:solidFill>
                            <a:srgbClr val="FFC000"/>
                          </a:solidFill>
                          <a:latin typeface="Arial"/>
                          <a:cs typeface="Arial"/>
                        </a:rPr>
                        <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r>
                        <a:rPr lang="en-US" sz="2100" dirty="0">
                          <a:solidFill>
                            <a:schemeClr val="bg1">
                              <a:lumMod val="85000"/>
                            </a:schemeClr>
                          </a:solidFill>
                          <a:latin typeface="Arial"/>
                          <a:cs typeface="Arial"/>
                        </a:rPr>
                        <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xmlns=""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xmlns=""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xmlns=""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xmlns=""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xmlns=""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xmlns=""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xmlns=""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health.ucdavis.edu/mdprogram/TEACH-MS/overview.html" TargetMode="External"/><Relationship Id="rId4" Type="http://schemas.openxmlformats.org/officeDocument/2006/relationships/hyperlink" Target="https://health.ucdavis.edu/mdprogram/TEACH-MS/curriculum.html" TargetMode="Externa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tiff"/><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A88C56A-C898-9F4E-8933-9EC817B96972}"/>
              </a:ext>
            </a:extLst>
          </p:cNvPr>
          <p:cNvSpPr>
            <a:spLocks noGrp="1"/>
          </p:cNvSpPr>
          <p:nvPr>
            <p:ph type="body" sz="quarter" idx="10"/>
          </p:nvPr>
        </p:nvSpPr>
        <p:spPr>
          <a:xfrm>
            <a:off x="11430000" y="3389664"/>
            <a:ext cx="21069300" cy="784830"/>
          </a:xfrm>
        </p:spPr>
        <p:txBody>
          <a:bodyPr/>
          <a:lstStyle/>
          <a:p>
            <a:r>
              <a:rPr lang="en-US" sz="4500" b="0" baseline="30000" dirty="0" smtClean="0"/>
              <a:t>1</a:t>
            </a:r>
            <a:r>
              <a:rPr lang="en-US" sz="4500" b="0" dirty="0" smtClean="0"/>
              <a:t> UC Davis School of Medicine</a:t>
            </a:r>
            <a:endParaRPr lang="en-US" sz="4500" b="0" dirty="0"/>
          </a:p>
        </p:txBody>
      </p:sp>
      <p:sp>
        <p:nvSpPr>
          <p:cNvPr id="3" name="Text Placeholder 2">
            <a:extLst>
              <a:ext uri="{FF2B5EF4-FFF2-40B4-BE49-F238E27FC236}">
                <a16:creationId xmlns:a16="http://schemas.microsoft.com/office/drawing/2014/main" xmlns="" id="{368F42AB-0B38-6240-B455-4EAD6491D21A}"/>
              </a:ext>
            </a:extLst>
          </p:cNvPr>
          <p:cNvSpPr>
            <a:spLocks noGrp="1"/>
          </p:cNvSpPr>
          <p:nvPr>
            <p:ph type="body" sz="quarter" idx="11"/>
          </p:nvPr>
        </p:nvSpPr>
        <p:spPr>
          <a:xfrm>
            <a:off x="11430000" y="2567988"/>
            <a:ext cx="21069300" cy="784830"/>
          </a:xfrm>
        </p:spPr>
        <p:txBody>
          <a:bodyPr/>
          <a:lstStyle/>
          <a:p>
            <a:r>
              <a:rPr lang="en-US" sz="4500" b="0" dirty="0" smtClean="0"/>
              <a:t>Theo Yonn-Brown</a:t>
            </a:r>
            <a:r>
              <a:rPr lang="en-US" sz="4500" b="0" baseline="30000" dirty="0"/>
              <a:t>1</a:t>
            </a:r>
            <a:r>
              <a:rPr lang="en-US" sz="4500" b="0" dirty="0" smtClean="0"/>
              <a:t>, Esther Kang</a:t>
            </a:r>
            <a:r>
              <a:rPr lang="en-US" sz="4500" b="0" baseline="30000" dirty="0" smtClean="0"/>
              <a:t>1</a:t>
            </a:r>
            <a:r>
              <a:rPr lang="en-US" sz="4500" b="0" dirty="0" smtClean="0"/>
              <a:t>, Melody Tran-Reina, MD</a:t>
            </a:r>
            <a:r>
              <a:rPr lang="en-US" sz="4500" b="0" baseline="30000" dirty="0" smtClean="0"/>
              <a:t>1 </a:t>
            </a:r>
            <a:endParaRPr lang="en-US" sz="4500" b="0" dirty="0"/>
          </a:p>
        </p:txBody>
      </p:sp>
      <p:sp>
        <p:nvSpPr>
          <p:cNvPr id="5" name="Text Placeholder 4">
            <a:extLst>
              <a:ext uri="{FF2B5EF4-FFF2-40B4-BE49-F238E27FC236}">
                <a16:creationId xmlns:a16="http://schemas.microsoft.com/office/drawing/2014/main" xmlns="" id="{03371DE7-DCBD-E143-8BC8-F10EEF67D84C}"/>
              </a:ext>
            </a:extLst>
          </p:cNvPr>
          <p:cNvSpPr>
            <a:spLocks noGrp="1"/>
          </p:cNvSpPr>
          <p:nvPr>
            <p:ph type="body" sz="quarter" idx="15"/>
          </p:nvPr>
        </p:nvSpPr>
        <p:spPr>
          <a:xfrm>
            <a:off x="456500" y="4753701"/>
            <a:ext cx="10059099" cy="553998"/>
          </a:xfrm>
          <a:solidFill>
            <a:srgbClr val="0070C0"/>
          </a:solidFill>
          <a:ln>
            <a:solidFill>
              <a:schemeClr val="accent1"/>
            </a:solidFill>
          </a:ln>
        </p:spPr>
        <p:txBody>
          <a:bodyPr/>
          <a:lstStyle/>
          <a:p>
            <a:r>
              <a:rPr lang="en-US" dirty="0" smtClean="0">
                <a:solidFill>
                  <a:schemeClr val="bg1"/>
                </a:solidFill>
              </a:rPr>
              <a:t>BACKGROUND</a:t>
            </a:r>
            <a:endParaRPr lang="en-US" dirty="0">
              <a:solidFill>
                <a:schemeClr val="bg1"/>
              </a:solidFill>
            </a:endParaRPr>
          </a:p>
        </p:txBody>
      </p:sp>
      <p:sp>
        <p:nvSpPr>
          <p:cNvPr id="7" name="Text Placeholder 6">
            <a:extLst>
              <a:ext uri="{FF2B5EF4-FFF2-40B4-BE49-F238E27FC236}">
                <a16:creationId xmlns:a16="http://schemas.microsoft.com/office/drawing/2014/main" xmlns="" id="{8A19A437-04D4-5F45-A616-3A5D998A1D8E}"/>
              </a:ext>
            </a:extLst>
          </p:cNvPr>
          <p:cNvSpPr>
            <a:spLocks noGrp="1"/>
          </p:cNvSpPr>
          <p:nvPr>
            <p:ph type="body" sz="quarter" idx="18"/>
          </p:nvPr>
        </p:nvSpPr>
        <p:spPr>
          <a:xfrm>
            <a:off x="11430000" y="4753700"/>
            <a:ext cx="10058400" cy="553998"/>
          </a:xfrm>
          <a:solidFill>
            <a:schemeClr val="accent1"/>
          </a:solidFill>
        </p:spPr>
        <p:txBody>
          <a:bodyPr/>
          <a:lstStyle/>
          <a:p>
            <a:r>
              <a:rPr lang="en-US" dirty="0" smtClean="0">
                <a:solidFill>
                  <a:schemeClr val="bg1"/>
                </a:solidFill>
              </a:rPr>
              <a:t>METHODS</a:t>
            </a:r>
            <a:endParaRPr lang="en-US" dirty="0">
              <a:solidFill>
                <a:schemeClr val="bg1"/>
              </a:solidFill>
            </a:endParaRPr>
          </a:p>
        </p:txBody>
      </p:sp>
      <p:sp>
        <p:nvSpPr>
          <p:cNvPr id="8" name="Text Placeholder 7">
            <a:extLst>
              <a:ext uri="{FF2B5EF4-FFF2-40B4-BE49-F238E27FC236}">
                <a16:creationId xmlns:a16="http://schemas.microsoft.com/office/drawing/2014/main" xmlns="" id="{527E62BD-C7ED-5840-AD8F-AB2265CC8F56}"/>
              </a:ext>
            </a:extLst>
          </p:cNvPr>
          <p:cNvSpPr>
            <a:spLocks noGrp="1"/>
          </p:cNvSpPr>
          <p:nvPr>
            <p:ph type="body" sz="quarter" idx="19"/>
          </p:nvPr>
        </p:nvSpPr>
        <p:spPr>
          <a:xfrm>
            <a:off x="22402800" y="4753699"/>
            <a:ext cx="10058400" cy="553998"/>
          </a:xfrm>
          <a:solidFill>
            <a:schemeClr val="accent1"/>
          </a:solidFill>
        </p:spPr>
        <p:txBody>
          <a:bodyPr/>
          <a:lstStyle/>
          <a:p>
            <a:r>
              <a:rPr lang="en-US" dirty="0" smtClean="0">
                <a:solidFill>
                  <a:schemeClr val="bg1"/>
                </a:solidFill>
              </a:rPr>
              <a:t>RESULTS</a:t>
            </a:r>
            <a:endParaRPr lang="en-US" dirty="0">
              <a:solidFill>
                <a:schemeClr val="bg1"/>
              </a:solidFill>
            </a:endParaRPr>
          </a:p>
        </p:txBody>
      </p:sp>
      <p:sp>
        <p:nvSpPr>
          <p:cNvPr id="9" name="Text Placeholder 8">
            <a:extLst>
              <a:ext uri="{FF2B5EF4-FFF2-40B4-BE49-F238E27FC236}">
                <a16:creationId xmlns:a16="http://schemas.microsoft.com/office/drawing/2014/main" xmlns="" id="{24A6263A-4C35-7147-8D90-4054A0A02347}"/>
              </a:ext>
            </a:extLst>
          </p:cNvPr>
          <p:cNvSpPr>
            <a:spLocks noGrp="1"/>
          </p:cNvSpPr>
          <p:nvPr>
            <p:ph type="body" sz="quarter" idx="20"/>
          </p:nvPr>
        </p:nvSpPr>
        <p:spPr>
          <a:xfrm>
            <a:off x="33375600" y="4753699"/>
            <a:ext cx="10058400" cy="553998"/>
          </a:xfrm>
          <a:solidFill>
            <a:schemeClr val="accent1"/>
          </a:solidFill>
        </p:spPr>
        <p:txBody>
          <a:bodyPr/>
          <a:lstStyle/>
          <a:p>
            <a:r>
              <a:rPr lang="en-US" dirty="0" smtClean="0">
                <a:solidFill>
                  <a:schemeClr val="bg1"/>
                </a:solidFill>
              </a:rPr>
              <a:t>CONCLUSIONS</a:t>
            </a:r>
            <a:endParaRPr lang="en-US" dirty="0">
              <a:solidFill>
                <a:schemeClr val="bg1"/>
              </a:solidFill>
            </a:endParaRPr>
          </a:p>
        </p:txBody>
      </p:sp>
      <p:sp>
        <p:nvSpPr>
          <p:cNvPr id="10" name="Text Placeholder 9">
            <a:extLst>
              <a:ext uri="{FF2B5EF4-FFF2-40B4-BE49-F238E27FC236}">
                <a16:creationId xmlns:a16="http://schemas.microsoft.com/office/drawing/2014/main" xmlns="" id="{099B1F13-D3D0-F942-946A-23CAE9ECBE0B}"/>
              </a:ext>
            </a:extLst>
          </p:cNvPr>
          <p:cNvSpPr>
            <a:spLocks noGrp="1"/>
          </p:cNvSpPr>
          <p:nvPr>
            <p:ph type="body" sz="quarter" idx="21"/>
          </p:nvPr>
        </p:nvSpPr>
        <p:spPr>
          <a:xfrm>
            <a:off x="33375600" y="27749563"/>
            <a:ext cx="10058400" cy="553998"/>
          </a:xfrm>
          <a:solidFill>
            <a:schemeClr val="accent1"/>
          </a:solidFill>
          <a:ln>
            <a:solidFill>
              <a:schemeClr val="accent1"/>
            </a:solidFill>
          </a:ln>
        </p:spPr>
        <p:txBody>
          <a:bodyPr/>
          <a:lstStyle/>
          <a:p>
            <a:r>
              <a:rPr lang="en-US" dirty="0" smtClean="0">
                <a:solidFill>
                  <a:schemeClr val="bg1"/>
                </a:solidFill>
              </a:rPr>
              <a:t>REFERENCES</a:t>
            </a:r>
            <a:endParaRPr lang="en-US" dirty="0">
              <a:solidFill>
                <a:schemeClr val="bg1"/>
              </a:solidFill>
            </a:endParaRPr>
          </a:p>
        </p:txBody>
      </p:sp>
      <p:sp>
        <p:nvSpPr>
          <p:cNvPr id="12" name="Text Placeholder 11">
            <a:extLst>
              <a:ext uri="{FF2B5EF4-FFF2-40B4-BE49-F238E27FC236}">
                <a16:creationId xmlns:a16="http://schemas.microsoft.com/office/drawing/2014/main" xmlns="" id="{4614F892-6D6E-EC44-9CF5-9E88641C3D98}"/>
              </a:ext>
            </a:extLst>
          </p:cNvPr>
          <p:cNvSpPr>
            <a:spLocks noGrp="1"/>
          </p:cNvSpPr>
          <p:nvPr>
            <p:ph type="body" sz="quarter" idx="16"/>
          </p:nvPr>
        </p:nvSpPr>
        <p:spPr>
          <a:xfrm>
            <a:off x="457200" y="5344866"/>
            <a:ext cx="10058400" cy="22824710"/>
          </a:xfrm>
        </p:spPr>
        <p:txBody>
          <a:bodyPr/>
          <a:lstStyle/>
          <a:p>
            <a:r>
              <a:rPr lang="en-US" sz="2800" dirty="0"/>
              <a:t>The Transforming Education and Community Health for Medical Students (TEACH-MS) was created in 2011 and designed to be a “four-year tailored M.D program at the UC Davis School of Medicine for students with a strong interest in primary care for the urban underserved</a:t>
            </a:r>
            <a:r>
              <a:rPr lang="en-US" sz="2800" dirty="0" smtClean="0"/>
              <a:t>.”</a:t>
            </a:r>
            <a:r>
              <a:rPr lang="en-US" sz="2800" baseline="30000" dirty="0" smtClean="0"/>
              <a:t>1</a:t>
            </a:r>
            <a:r>
              <a:rPr lang="en-US" sz="2800" dirty="0" smtClean="0"/>
              <a:t> As </a:t>
            </a:r>
            <a:r>
              <a:rPr lang="en-US" sz="2800" dirty="0"/>
              <a:t>of February 2021, 31 alumni have participated in the </a:t>
            </a:r>
            <a:r>
              <a:rPr lang="en-US" sz="2800" dirty="0" smtClean="0"/>
              <a:t>TEACH-MS track program. However, there has not yet been a holistic evaluation of the impact of the curriculum in preparing future physicians to care for urban underserved communities. The urgency for this investigation is also compounded in the setting of major overarching curricular changes at UC Davis School of Medicine.</a:t>
            </a:r>
          </a:p>
          <a:p>
            <a:endParaRPr lang="en-US" sz="2800" dirty="0" smtClean="0"/>
          </a:p>
          <a:p>
            <a:endParaRPr lang="en-US" sz="2800" dirty="0"/>
          </a:p>
          <a:p>
            <a:endParaRPr lang="en-US" sz="2800" dirty="0" smtClean="0"/>
          </a:p>
          <a:p>
            <a:endParaRPr lang="en-US" sz="2800" dirty="0" smtClean="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r>
              <a:rPr lang="en-US" sz="2800" dirty="0" smtClean="0"/>
              <a:t>There </a:t>
            </a:r>
            <a:r>
              <a:rPr lang="en-US" sz="2800" dirty="0"/>
              <a:t>are elements of the current TEACH-MS curriculum that have been previously studied in wider academic research. Most notably, the longitudinal integrated clerkship (LIC), which has historically been the pillar of TEACH-MS students’ clinical years, is a structure that has been shown to cultivate patient centeredness, enhance learning relationships, and promote increased exposure to common social and health </a:t>
            </a:r>
            <a:r>
              <a:rPr lang="en-US" sz="2800" dirty="0" smtClean="0"/>
              <a:t>issues.</a:t>
            </a:r>
            <a:r>
              <a:rPr lang="en-US" sz="2800" baseline="30000" dirty="0"/>
              <a:t>2</a:t>
            </a:r>
            <a:r>
              <a:rPr lang="en-US" sz="2800" dirty="0" smtClean="0"/>
              <a:t> </a:t>
            </a:r>
            <a:r>
              <a:rPr lang="en-US" sz="2800" dirty="0"/>
              <a:t>However, other elements utilized in the TEACH-MS program, such as didactics and community projects, have previously shown to have variable outcomes in cultivating physicians’ capacity for social </a:t>
            </a:r>
            <a:r>
              <a:rPr lang="en-US" sz="2800" dirty="0" smtClean="0"/>
              <a:t>action.</a:t>
            </a:r>
            <a:r>
              <a:rPr lang="en-US" sz="2800" baseline="30000" dirty="0"/>
              <a:t>3</a:t>
            </a:r>
            <a:endParaRPr lang="en-US" sz="2800" baseline="30000" dirty="0" smtClean="0"/>
          </a:p>
          <a:p>
            <a:endParaRPr lang="en-US" sz="2000" dirty="0"/>
          </a:p>
          <a:p>
            <a:r>
              <a:rPr lang="en-US" sz="2800" dirty="0"/>
              <a:t>Given that it has been a decade since the formation of the TEACH-MS track program, we believe that it is a critical time to assess and reflect on the program’s curriculum and direction. We hope that this project will serve as an opportunity to identify the strengths of the TEACH-MS track program and provide recommendations for curricular refinements.</a:t>
            </a:r>
          </a:p>
          <a:p>
            <a:r>
              <a:rPr lang="en-US" sz="2800" dirty="0"/>
              <a:t/>
            </a:r>
            <a:br>
              <a:rPr lang="en-US" sz="2800" dirty="0"/>
            </a:br>
            <a:endParaRPr lang="en-US" sz="2800" dirty="0"/>
          </a:p>
        </p:txBody>
      </p:sp>
      <p:sp>
        <p:nvSpPr>
          <p:cNvPr id="14" name="Text Placeholder 13">
            <a:extLst>
              <a:ext uri="{FF2B5EF4-FFF2-40B4-BE49-F238E27FC236}">
                <a16:creationId xmlns:a16="http://schemas.microsoft.com/office/drawing/2014/main" xmlns="" id="{A24D8D8C-BE60-804E-9306-8CEF739EA2BB}"/>
              </a:ext>
            </a:extLst>
          </p:cNvPr>
          <p:cNvSpPr>
            <a:spLocks noGrp="1"/>
          </p:cNvSpPr>
          <p:nvPr>
            <p:ph type="body" sz="quarter" idx="24"/>
          </p:nvPr>
        </p:nvSpPr>
        <p:spPr>
          <a:xfrm>
            <a:off x="11430000" y="5307697"/>
            <a:ext cx="10058400" cy="21335071"/>
          </a:xfrm>
        </p:spPr>
        <p:txBody>
          <a:bodyPr/>
          <a:lstStyle/>
          <a:p>
            <a:r>
              <a:rPr lang="en-US" sz="2800" dirty="0"/>
              <a:t>To achieve the aims of the project, we utilized a mixed method approach. The primary component of the project involved a survey tool, which utilized a standard scale to quantify the experiences, value, and satisfaction of former and current track participants. We surveyed participants about general and specific aspects of the TEACH-MS curriculum in achieving program objectives (preclinical curriculum, clinical curriculum, social support). </a:t>
            </a:r>
            <a:r>
              <a:rPr lang="en-US" sz="2800" dirty="0" smtClean="0"/>
              <a:t>A qualitative </a:t>
            </a:r>
            <a:r>
              <a:rPr lang="en-US" sz="2800" dirty="0"/>
              <a:t>portion of the questionnaire </a:t>
            </a:r>
            <a:r>
              <a:rPr lang="en-US" sz="2800" dirty="0" smtClean="0"/>
              <a:t>was also </a:t>
            </a:r>
            <a:r>
              <a:rPr lang="en-US" sz="2800" dirty="0"/>
              <a:t>used to identify prominent themes of both strengths, areas for improvement, and desired skills and experiences. The electronic survey was disseminated </a:t>
            </a:r>
            <a:r>
              <a:rPr lang="en-US" sz="2800" dirty="0" smtClean="0"/>
              <a:t>to </a:t>
            </a:r>
            <a:r>
              <a:rPr lang="en-US" sz="2800" dirty="0"/>
              <a:t>participants through email. Electronic data collection occurred between November 2020 and January 2021. </a:t>
            </a:r>
            <a:r>
              <a:rPr lang="en-US" sz="2800" dirty="0" smtClean="0"/>
              <a:t>Participation in the survey was voluntary and anonymous.</a:t>
            </a:r>
            <a:endParaRPr lang="en-US" sz="2800" dirty="0"/>
          </a:p>
          <a:p>
            <a:r>
              <a:rPr lang="en-US" sz="2800" dirty="0"/>
              <a:t/>
            </a:r>
            <a:br>
              <a:rPr lang="en-US" sz="2800" dirty="0"/>
            </a:br>
            <a:r>
              <a:rPr lang="en-US" sz="2800" dirty="0"/>
              <a:t>A focused interview</a:t>
            </a:r>
            <a:r>
              <a:rPr lang="en-US" sz="2800" baseline="30000" dirty="0"/>
              <a:t>4</a:t>
            </a:r>
            <a:r>
              <a:rPr lang="en-US" sz="2800" dirty="0"/>
              <a:t> was then conducted with the current fourth year medical students to expand upon critical topics identified by the aforementioned survey. The fourth year class was chosen as they have most recently completed all of the components of the current track curriculum. Responses to interview questions were not linked to the participants’ identities</a:t>
            </a:r>
            <a:r>
              <a:rPr lang="en-US" sz="2800" dirty="0" smtClean="0"/>
              <a:t>.</a:t>
            </a:r>
          </a:p>
          <a:p>
            <a:endParaRPr lang="en-US" sz="2800" dirty="0" smtClean="0"/>
          </a:p>
          <a:p>
            <a:endParaRPr lang="en-US" sz="2800" dirty="0"/>
          </a:p>
          <a:p>
            <a:endParaRPr lang="en-US" sz="2800" dirty="0" smtClean="0"/>
          </a:p>
          <a:p>
            <a:endParaRPr lang="en-US" sz="2800" dirty="0"/>
          </a:p>
          <a:p>
            <a:endParaRPr lang="en-US" sz="2800" dirty="0"/>
          </a:p>
          <a:p>
            <a:r>
              <a:rPr lang="en-US" sz="2800" dirty="0"/>
              <a:t> </a:t>
            </a:r>
            <a:endParaRPr lang="en-US" sz="2800" dirty="0" smtClean="0"/>
          </a:p>
          <a:p>
            <a:endParaRPr lang="en-US" sz="2800" dirty="0" smtClean="0"/>
          </a:p>
          <a:p>
            <a:endParaRPr lang="en-US" sz="2800" i="1" dirty="0" smtClean="0"/>
          </a:p>
          <a:p>
            <a:endParaRPr lang="en-US" sz="2800" i="1" dirty="0"/>
          </a:p>
          <a:p>
            <a:endParaRPr lang="en-US" sz="2800" i="1" dirty="0"/>
          </a:p>
          <a:p>
            <a:r>
              <a:rPr lang="en-US" sz="2800" i="1" dirty="0" smtClean="0"/>
              <a:t>Data </a:t>
            </a:r>
            <a:r>
              <a:rPr lang="en-US" sz="2800" i="1" dirty="0"/>
              <a:t>analysis</a:t>
            </a:r>
            <a:endParaRPr lang="en-US" sz="2800" dirty="0"/>
          </a:p>
          <a:p>
            <a:r>
              <a:rPr lang="en-US" sz="2800" dirty="0"/>
              <a:t>Survey responses from the non-continuous categorical survey data collected were used to create summative scales across survey groups; additionally they were combined to form an overall mode for each component of the questionnaire. From the perspective data collected, prominent themes were identified and enumerated by the popularity of named perspectives. In the focused interview conducted there was a saturation of opinion</a:t>
            </a:r>
            <a:r>
              <a:rPr lang="en-US" sz="2800" baseline="30000" dirty="0"/>
              <a:t>4</a:t>
            </a:r>
            <a:r>
              <a:rPr lang="en-US" sz="2800" dirty="0"/>
              <a:t> surrounding the prompt given to the participants. </a:t>
            </a:r>
          </a:p>
          <a:p>
            <a:r>
              <a:rPr lang="en-US" sz="2800" dirty="0"/>
              <a:t/>
            </a:r>
            <a:br>
              <a:rPr lang="en-US" sz="2800" dirty="0"/>
            </a:br>
            <a:endParaRPr lang="en-US" sz="2800" dirty="0"/>
          </a:p>
        </p:txBody>
      </p:sp>
      <p:sp>
        <p:nvSpPr>
          <p:cNvPr id="15" name="Text Placeholder 14">
            <a:extLst>
              <a:ext uri="{FF2B5EF4-FFF2-40B4-BE49-F238E27FC236}">
                <a16:creationId xmlns:a16="http://schemas.microsoft.com/office/drawing/2014/main" xmlns="" id="{573F2124-F9EB-C443-9990-BDE8295F860C}"/>
              </a:ext>
            </a:extLst>
          </p:cNvPr>
          <p:cNvSpPr>
            <a:spLocks noGrp="1"/>
          </p:cNvSpPr>
          <p:nvPr>
            <p:ph type="body" sz="quarter" idx="25"/>
          </p:nvPr>
        </p:nvSpPr>
        <p:spPr>
          <a:xfrm>
            <a:off x="22402800" y="5313028"/>
            <a:ext cx="10058400" cy="27712202"/>
          </a:xfrm>
        </p:spPr>
        <p:txBody>
          <a:bodyPr/>
          <a:lstStyle/>
          <a:p>
            <a:r>
              <a:rPr lang="en-US" sz="2800" dirty="0"/>
              <a:t>31 total unique survey responses were collected. 74% of current track students </a:t>
            </a:r>
            <a:r>
              <a:rPr lang="en-US" sz="2800" dirty="0" smtClean="0"/>
              <a:t>(</a:t>
            </a:r>
            <a:r>
              <a:rPr lang="en-US" sz="2800" i="1" dirty="0" smtClean="0"/>
              <a:t>n = 20</a:t>
            </a:r>
            <a:r>
              <a:rPr lang="en-US" sz="2800" dirty="0" smtClean="0"/>
              <a:t>)</a:t>
            </a:r>
            <a:r>
              <a:rPr lang="en-US" sz="2800" i="1" dirty="0"/>
              <a:t> </a:t>
            </a:r>
            <a:r>
              <a:rPr lang="en-US" sz="2800" dirty="0" smtClean="0"/>
              <a:t>completed </a:t>
            </a:r>
            <a:r>
              <a:rPr lang="en-US" sz="2800" dirty="0"/>
              <a:t>the </a:t>
            </a:r>
            <a:r>
              <a:rPr lang="en-US" sz="2800" dirty="0" smtClean="0"/>
              <a:t>survey. </a:t>
            </a:r>
            <a:r>
              <a:rPr lang="en-US" sz="2800" dirty="0"/>
              <a:t>41% of alumni </a:t>
            </a:r>
            <a:r>
              <a:rPr lang="en-US" sz="2800" dirty="0" smtClean="0"/>
              <a:t>(</a:t>
            </a:r>
            <a:r>
              <a:rPr lang="en-US" sz="2800" i="1" dirty="0" smtClean="0"/>
              <a:t>n = 13</a:t>
            </a:r>
            <a:r>
              <a:rPr lang="en-US" sz="2800" dirty="0" smtClean="0"/>
              <a:t>) completed </a:t>
            </a:r>
            <a:r>
              <a:rPr lang="en-US" sz="2800" dirty="0"/>
              <a:t>the questionnaire. </a:t>
            </a:r>
            <a:endParaRPr lang="en-US" sz="2800" dirty="0" smtClean="0"/>
          </a:p>
          <a:p>
            <a:endParaRPr lang="en-US" sz="2000" dirty="0"/>
          </a:p>
          <a:p>
            <a:r>
              <a:rPr lang="en-US" sz="2800" b="1" dirty="0"/>
              <a:t>Curricular components </a:t>
            </a:r>
            <a:r>
              <a:rPr lang="en-US" sz="2800" dirty="0"/>
              <a:t/>
            </a:r>
            <a:br>
              <a:rPr lang="en-US" sz="2800" dirty="0"/>
            </a:br>
            <a:r>
              <a:rPr lang="en-US" sz="2800" i="1" dirty="0"/>
              <a:t>Pre-clinical curriculum: </a:t>
            </a:r>
            <a:r>
              <a:rPr lang="en-US" sz="2800" dirty="0" smtClean="0"/>
              <a:t>Participants rated </a:t>
            </a:r>
            <a:r>
              <a:rPr lang="en-US" sz="2800" dirty="0"/>
              <a:t>the Summer Institute on Race and Health, and pre-clinical exposure to patient care at FQHCs as the most valuable activities to their learning and development</a:t>
            </a:r>
            <a:r>
              <a:rPr lang="en-US" sz="2800" dirty="0" smtClean="0"/>
              <a:t>.</a:t>
            </a:r>
          </a:p>
          <a:p>
            <a:endParaRPr lang="en-US" sz="2000" dirty="0"/>
          </a:p>
          <a:p>
            <a:r>
              <a:rPr lang="en-US" sz="2800" i="1" dirty="0"/>
              <a:t>Clinical Curriculum</a:t>
            </a:r>
            <a:r>
              <a:rPr lang="en-US" sz="2800" dirty="0"/>
              <a:t>: </a:t>
            </a:r>
            <a:r>
              <a:rPr lang="en-US" sz="2800" dirty="0" smtClean="0"/>
              <a:t>Participants identified the 3rd year LIC as the most valuable activity. It </a:t>
            </a:r>
            <a:r>
              <a:rPr lang="en-US" sz="2800" dirty="0"/>
              <a:t>is important to note that the LIC is currently suspended. Other highly rated activities </a:t>
            </a:r>
            <a:r>
              <a:rPr lang="en-US" sz="2800" dirty="0" smtClean="0"/>
              <a:t>(Harm </a:t>
            </a:r>
            <a:r>
              <a:rPr lang="en-US" sz="2800" dirty="0"/>
              <a:t>Reduction Services, </a:t>
            </a:r>
            <a:r>
              <a:rPr lang="en-US" sz="2800" dirty="0" smtClean="0"/>
              <a:t>street medicine, postpartum </a:t>
            </a:r>
            <a:r>
              <a:rPr lang="en-US" sz="2800" dirty="0"/>
              <a:t>home visits) are also now suspended as they were individual components within the LIC</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smtClean="0"/>
          </a:p>
          <a:p>
            <a:endParaRPr lang="en-US" sz="1000" b="1" dirty="0" smtClean="0"/>
          </a:p>
          <a:p>
            <a:r>
              <a:rPr lang="en-US" sz="2800" b="1" dirty="0" smtClean="0"/>
              <a:t>Overall </a:t>
            </a:r>
            <a:r>
              <a:rPr lang="en-US" sz="2800" b="1" dirty="0"/>
              <a:t>program value</a:t>
            </a:r>
            <a:r>
              <a:rPr lang="en-US" sz="2800" b="1" dirty="0" smtClean="0"/>
              <a:t>:</a:t>
            </a:r>
            <a:endParaRPr lang="en-US" sz="2800" dirty="0"/>
          </a:p>
          <a:p>
            <a:r>
              <a:rPr lang="en-US" sz="2800" dirty="0" smtClean="0"/>
              <a:t>While popular responses to </a:t>
            </a:r>
            <a:r>
              <a:rPr lang="en-US" sz="2800" dirty="0"/>
              <a:t>this portion of the survey spanned </a:t>
            </a:r>
            <a:r>
              <a:rPr lang="en-US" sz="2800" dirty="0" smtClean="0"/>
              <a:t>pre-clinical and clinical components </a:t>
            </a:r>
            <a:r>
              <a:rPr lang="en-US" sz="2800" dirty="0"/>
              <a:t>of the </a:t>
            </a:r>
            <a:r>
              <a:rPr lang="en-US" sz="2800" dirty="0" smtClean="0"/>
              <a:t>program, participants </a:t>
            </a:r>
            <a:r>
              <a:rPr lang="en-US" sz="2800" dirty="0"/>
              <a:t>found the community and peer support within TEACH-MS to be its most valuable attribute. </a:t>
            </a:r>
          </a:p>
          <a:p>
            <a:r>
              <a:rPr lang="en-US" sz="2800" dirty="0"/>
              <a:t/>
            </a:r>
            <a:br>
              <a:rPr lang="en-US" sz="2800" dirty="0"/>
            </a:br>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r>
              <a:rPr lang="en-US" sz="2800" b="1" dirty="0" smtClean="0"/>
              <a:t>Desired </a:t>
            </a:r>
            <a:r>
              <a:rPr lang="en-US" sz="2800" b="1" dirty="0"/>
              <a:t>learning experiences</a:t>
            </a:r>
            <a:endParaRPr lang="en-US" sz="2800" dirty="0"/>
          </a:p>
          <a:p>
            <a:r>
              <a:rPr lang="en-US" sz="2800" i="1" dirty="0"/>
              <a:t>Skill-sets: </a:t>
            </a:r>
            <a:r>
              <a:rPr lang="en-US" sz="2800" dirty="0"/>
              <a:t>The skills that </a:t>
            </a:r>
            <a:r>
              <a:rPr lang="en-US" sz="2800" dirty="0" smtClean="0"/>
              <a:t>participants identified </a:t>
            </a:r>
            <a:r>
              <a:rPr lang="en-US" sz="2800" dirty="0"/>
              <a:t>as being important to working with an urban underserved community were unified around the items listed in the table below. Cultural </a:t>
            </a:r>
            <a:r>
              <a:rPr lang="en-US" sz="2800" dirty="0" smtClean="0"/>
              <a:t>humility, a </a:t>
            </a:r>
            <a:r>
              <a:rPr lang="en-US" sz="2800" dirty="0"/>
              <a:t>concept taught during the Summer Institute on Race and Health,</a:t>
            </a:r>
            <a:r>
              <a:rPr lang="en-US" sz="2800" dirty="0" smtClean="0"/>
              <a:t> </a:t>
            </a:r>
            <a:r>
              <a:rPr lang="en-US" sz="2800" dirty="0"/>
              <a:t>was the skill that was repeated most </a:t>
            </a:r>
            <a:r>
              <a:rPr lang="en-US" sz="2800" dirty="0" smtClean="0"/>
              <a:t>often.</a:t>
            </a:r>
            <a:r>
              <a:rPr lang="en-US" sz="2800" dirty="0"/>
              <a:t> </a:t>
            </a:r>
            <a:endParaRPr lang="en-US" sz="2800" dirty="0" smtClean="0"/>
          </a:p>
          <a:p>
            <a:endParaRPr lang="en-US" sz="2000" dirty="0"/>
          </a:p>
          <a:p>
            <a:r>
              <a:rPr lang="en-US" sz="2800" i="1" dirty="0" smtClean="0"/>
              <a:t>Exposure</a:t>
            </a:r>
            <a:r>
              <a:rPr lang="en-US" sz="2800" i="1" dirty="0"/>
              <a:t>: </a:t>
            </a:r>
            <a:r>
              <a:rPr lang="en-US" sz="2800" dirty="0"/>
              <a:t>Many vulnerable communities were represented in the answers given by </a:t>
            </a:r>
            <a:r>
              <a:rPr lang="en-US" sz="2800" dirty="0" smtClean="0"/>
              <a:t>students and alumni. The </a:t>
            </a:r>
            <a:r>
              <a:rPr lang="en-US" sz="2800" dirty="0"/>
              <a:t>top five are shown in the table below.</a:t>
            </a:r>
          </a:p>
          <a:p>
            <a:r>
              <a:rPr lang="en-US" sz="2800" dirty="0"/>
              <a:t/>
            </a:r>
            <a:br>
              <a:rPr lang="en-US" sz="2800" dirty="0"/>
            </a:br>
            <a:endParaRPr lang="en-US" sz="2800" dirty="0"/>
          </a:p>
          <a:p>
            <a:endParaRPr lang="en-US" sz="2800" dirty="0" smtClean="0"/>
          </a:p>
          <a:p>
            <a:endParaRPr lang="en-US" sz="2800" dirty="0"/>
          </a:p>
          <a:p>
            <a:endParaRPr lang="en-US" sz="2800" dirty="0" smtClean="0"/>
          </a:p>
          <a:p>
            <a:endParaRPr lang="en-US" sz="2800" dirty="0"/>
          </a:p>
          <a:p>
            <a:endParaRPr lang="en-US" sz="2800" dirty="0"/>
          </a:p>
          <a:p>
            <a:r>
              <a:rPr lang="en-US" sz="2800" dirty="0"/>
              <a:t/>
            </a:r>
            <a:br>
              <a:rPr lang="en-US" sz="2800" dirty="0"/>
            </a:br>
            <a:r>
              <a:rPr lang="en-US" sz="2800" dirty="0"/>
              <a:t/>
            </a:r>
            <a:br>
              <a:rPr lang="en-US" sz="2800" dirty="0"/>
            </a:br>
            <a:endParaRPr lang="en-US" sz="2800" dirty="0"/>
          </a:p>
        </p:txBody>
      </p:sp>
      <p:sp>
        <p:nvSpPr>
          <p:cNvPr id="16" name="Text Placeholder 15">
            <a:extLst>
              <a:ext uri="{FF2B5EF4-FFF2-40B4-BE49-F238E27FC236}">
                <a16:creationId xmlns:a16="http://schemas.microsoft.com/office/drawing/2014/main" xmlns="" id="{EC58161B-F9FB-9047-B3D0-05DFF4252F3B}"/>
              </a:ext>
            </a:extLst>
          </p:cNvPr>
          <p:cNvSpPr>
            <a:spLocks noGrp="1"/>
          </p:cNvSpPr>
          <p:nvPr>
            <p:ph type="body" sz="quarter" idx="26"/>
          </p:nvPr>
        </p:nvSpPr>
        <p:spPr>
          <a:xfrm>
            <a:off x="33375600" y="5294065"/>
            <a:ext cx="10058400" cy="20405586"/>
          </a:xfrm>
        </p:spPr>
        <p:txBody>
          <a:bodyPr/>
          <a:lstStyle/>
          <a:p>
            <a:pPr>
              <a:spcBef>
                <a:spcPts val="672"/>
              </a:spcBef>
            </a:pPr>
            <a:r>
              <a:rPr lang="en-US" sz="2800" dirty="0"/>
              <a:t>This project was a preliminary effort to evaluate the impact of the TEACH-MS track program. Notable strengths of the track program included strong peer support and high satisfaction with core elements of the curriculum (e.g. Summer Institute on Race and Health, TEACH </a:t>
            </a:r>
            <a:r>
              <a:rPr lang="en-US" sz="2800" dirty="0" smtClean="0"/>
              <a:t>IM Wards</a:t>
            </a:r>
            <a:r>
              <a:rPr lang="en-US" sz="2800" dirty="0"/>
              <a:t>, experiences in FQHCs, and LIC). Alumni remarked that the program was a “great building block” that “created more awareness and a wanting to learn more.” Numerous participants, however, stressed that more robust institutional resources and administrative support are needed to continue building the track program.</a:t>
            </a:r>
          </a:p>
          <a:p>
            <a:pPr>
              <a:spcBef>
                <a:spcPts val="672"/>
              </a:spcBef>
            </a:pPr>
            <a:endParaRPr lang="en-US" sz="2000" dirty="0"/>
          </a:p>
          <a:p>
            <a:pPr>
              <a:spcBef>
                <a:spcPts val="672"/>
              </a:spcBef>
            </a:pPr>
            <a:r>
              <a:rPr lang="en-US" sz="2800" dirty="0" smtClean="0"/>
              <a:t>This </a:t>
            </a:r>
            <a:r>
              <a:rPr lang="en-US" sz="2800" dirty="0"/>
              <a:t>was a largely qualitative study based on the perspectives of alumni and current medical students. Additionally, while the current curriculum has overarching themes for each year (see Table 1), it lacks learning competencies</a:t>
            </a:r>
            <a:r>
              <a:rPr lang="en-US" sz="2800" baseline="30000" dirty="0"/>
              <a:t>6</a:t>
            </a:r>
            <a:r>
              <a:rPr lang="en-US" sz="2800" dirty="0"/>
              <a:t>; this limited the identification and measurement of outcomes in this study. The formation of learning competencies is currently under </a:t>
            </a:r>
            <a:r>
              <a:rPr lang="en-US" sz="2800" dirty="0" smtClean="0"/>
              <a:t>development.</a:t>
            </a:r>
            <a:r>
              <a:rPr lang="en-US" sz="2800" baseline="30000" dirty="0" smtClean="0"/>
              <a:t>7</a:t>
            </a:r>
            <a:r>
              <a:rPr lang="en-US" sz="2800" dirty="0" smtClean="0"/>
              <a:t> </a:t>
            </a:r>
            <a:r>
              <a:rPr lang="en-US" sz="2800" dirty="0"/>
              <a:t>We recommend further follow-up evaluations once these measurable learning outcomes </a:t>
            </a:r>
            <a:r>
              <a:rPr lang="en-US" sz="2800" dirty="0" smtClean="0"/>
              <a:t>are implemented</a:t>
            </a:r>
            <a:r>
              <a:rPr lang="en-US" sz="2800" dirty="0" smtClean="0"/>
              <a:t>.</a:t>
            </a:r>
            <a:endParaRPr lang="en-US" sz="2800" dirty="0"/>
          </a:p>
          <a:p>
            <a:pPr>
              <a:spcBef>
                <a:spcPts val="672"/>
              </a:spcBef>
            </a:pPr>
            <a:endParaRPr lang="en-US" sz="2000" i="1" dirty="0" smtClean="0"/>
          </a:p>
          <a:p>
            <a:pPr>
              <a:spcBef>
                <a:spcPts val="672"/>
              </a:spcBef>
            </a:pPr>
            <a:r>
              <a:rPr lang="en-US" sz="2800" i="1" dirty="0" smtClean="0"/>
              <a:t>Curricular </a:t>
            </a:r>
            <a:r>
              <a:rPr lang="en-US" sz="2800" i="1" dirty="0"/>
              <a:t>recommendations based on findings</a:t>
            </a:r>
            <a:r>
              <a:rPr lang="en-US" sz="2800" dirty="0"/>
              <a:t>: </a:t>
            </a:r>
          </a:p>
          <a:p>
            <a:pPr marL="457200" indent="-457200" fontAlgn="base">
              <a:spcBef>
                <a:spcPts val="672"/>
              </a:spcBef>
              <a:buFont typeface="Arial" charset="0"/>
              <a:buChar char="•"/>
            </a:pPr>
            <a:r>
              <a:rPr lang="en-US" sz="2800" dirty="0"/>
              <a:t>Implement a backwards-planned, outcomes-driven curriculum (forthcoming, see Image 1).</a:t>
            </a:r>
            <a:r>
              <a:rPr lang="en-US" sz="2800" baseline="30000" dirty="0"/>
              <a:t>6,7</a:t>
            </a:r>
            <a:r>
              <a:rPr lang="en-US" sz="2800" dirty="0"/>
              <a:t> </a:t>
            </a:r>
            <a:endParaRPr lang="en-US" sz="2800" dirty="0" smtClean="0"/>
          </a:p>
          <a:p>
            <a:pPr marL="457200" indent="-457200" fontAlgn="base">
              <a:spcBef>
                <a:spcPts val="672"/>
              </a:spcBef>
              <a:buFont typeface="Arial" charset="0"/>
              <a:buChar char="•"/>
            </a:pPr>
            <a:r>
              <a:rPr lang="en-US" sz="2800" dirty="0" smtClean="0"/>
              <a:t>Embed </a:t>
            </a:r>
            <a:r>
              <a:rPr lang="en-US" sz="2800" dirty="0"/>
              <a:t>evaluations throughout </a:t>
            </a:r>
            <a:r>
              <a:rPr lang="en-US" sz="2800" dirty="0" smtClean="0"/>
              <a:t>medical school and after graduation to </a:t>
            </a:r>
            <a:r>
              <a:rPr lang="en-US" sz="2800" dirty="0"/>
              <a:t>measure progress on learning competencies and </a:t>
            </a:r>
            <a:r>
              <a:rPr lang="en-US" sz="2800" dirty="0" smtClean="0"/>
              <a:t>program satisfaction.</a:t>
            </a:r>
          </a:p>
          <a:p>
            <a:pPr marL="457200" indent="-457200" fontAlgn="base">
              <a:spcBef>
                <a:spcPts val="672"/>
              </a:spcBef>
              <a:buFont typeface="Arial" charset="0"/>
              <a:buChar char="•"/>
            </a:pPr>
            <a:r>
              <a:rPr lang="en-US" sz="2800" dirty="0" smtClean="0"/>
              <a:t>Engage </a:t>
            </a:r>
            <a:r>
              <a:rPr lang="en-US" sz="2800" dirty="0"/>
              <a:t>in conversations about re-implementing </a:t>
            </a:r>
            <a:r>
              <a:rPr lang="en-US" sz="2800" dirty="0" smtClean="0"/>
              <a:t>LIC</a:t>
            </a:r>
            <a:r>
              <a:rPr lang="en-US" sz="2800" dirty="0" smtClean="0"/>
              <a:t>.</a:t>
            </a:r>
          </a:p>
          <a:p>
            <a:pPr marL="457200" indent="-457200" fontAlgn="base">
              <a:spcBef>
                <a:spcPts val="672"/>
              </a:spcBef>
              <a:buFont typeface="Arial" charset="0"/>
              <a:buChar char="•"/>
            </a:pPr>
            <a:r>
              <a:rPr lang="en-US" sz="2800" dirty="0" smtClean="0"/>
              <a:t>Re-integrate activities with community partners, which was a core component of LIC.</a:t>
            </a:r>
            <a:endParaRPr lang="en-US" sz="2800" dirty="0" smtClean="0"/>
          </a:p>
          <a:p>
            <a:pPr marL="457200" indent="-457200" fontAlgn="base">
              <a:spcBef>
                <a:spcPts val="672"/>
              </a:spcBef>
              <a:buFont typeface="Arial" charset="0"/>
              <a:buChar char="•"/>
            </a:pPr>
            <a:r>
              <a:rPr lang="en-US" sz="2800" dirty="0" smtClean="0"/>
              <a:t>Consider </a:t>
            </a:r>
            <a:r>
              <a:rPr lang="en-US" sz="2800" dirty="0"/>
              <a:t>a fourth year </a:t>
            </a:r>
            <a:r>
              <a:rPr lang="en-US" sz="2800" dirty="0" smtClean="0"/>
              <a:t>program component to </a:t>
            </a:r>
            <a:r>
              <a:rPr lang="en-US" sz="2800" dirty="0"/>
              <a:t>reaffirm values and hone leadership </a:t>
            </a:r>
            <a:r>
              <a:rPr lang="en-US" sz="2800" dirty="0" smtClean="0"/>
              <a:t>skills. Possibilities </a:t>
            </a:r>
            <a:r>
              <a:rPr lang="en-US" sz="2800" dirty="0"/>
              <a:t>include a capstone didactic or a clinical </a:t>
            </a:r>
            <a:r>
              <a:rPr lang="en-US" sz="2800" dirty="0" smtClean="0"/>
              <a:t>elective.</a:t>
            </a:r>
          </a:p>
          <a:p>
            <a:pPr>
              <a:spcBef>
                <a:spcPts val="672"/>
              </a:spcBef>
            </a:pPr>
            <a:endParaRPr lang="en-US" sz="2000" dirty="0"/>
          </a:p>
          <a:p>
            <a:pPr>
              <a:spcBef>
                <a:spcPts val="672"/>
              </a:spcBef>
            </a:pPr>
            <a:r>
              <a:rPr lang="en-US" sz="2800" dirty="0" smtClean="0"/>
              <a:t>Urban communities are immensely diverse and have unique and evolving healthcare needs. We strongly support the continuation of the TEACH-MS track to develop compassionate and excellent urban providers, and believe its reach and impact can be furthered with more financial resources and regular evaluations.</a:t>
            </a:r>
          </a:p>
          <a:p>
            <a:pPr>
              <a:spcBef>
                <a:spcPts val="672"/>
              </a:spcBef>
            </a:pPr>
            <a:r>
              <a:rPr lang="en-US" sz="2800" dirty="0" smtClean="0"/>
              <a:t/>
            </a:r>
            <a:br>
              <a:rPr lang="en-US" sz="2800" dirty="0" smtClean="0"/>
            </a:br>
            <a:endParaRPr lang="en-US" sz="2800" dirty="0"/>
          </a:p>
        </p:txBody>
      </p:sp>
      <p:sp>
        <p:nvSpPr>
          <p:cNvPr id="17" name="Text Placeholder 16">
            <a:extLst>
              <a:ext uri="{FF2B5EF4-FFF2-40B4-BE49-F238E27FC236}">
                <a16:creationId xmlns:a16="http://schemas.microsoft.com/office/drawing/2014/main" xmlns="" id="{C88BBE9A-9B55-4542-9F18-BFAF6613CB1D}"/>
              </a:ext>
            </a:extLst>
          </p:cNvPr>
          <p:cNvSpPr>
            <a:spLocks noGrp="1"/>
          </p:cNvSpPr>
          <p:nvPr>
            <p:ph type="body" sz="quarter" idx="27"/>
          </p:nvPr>
        </p:nvSpPr>
        <p:spPr>
          <a:xfrm>
            <a:off x="33375600" y="28256148"/>
            <a:ext cx="10058400" cy="4016484"/>
          </a:xfrm>
        </p:spPr>
        <p:txBody>
          <a:bodyPr/>
          <a:lstStyle/>
          <a:p>
            <a:pPr marL="342900" indent="-342900" fontAlgn="base">
              <a:buAutoNum type="arabicPeriod"/>
            </a:pPr>
            <a:r>
              <a:rPr lang="en-US" sz="1500" dirty="0" smtClean="0"/>
              <a:t>About </a:t>
            </a:r>
            <a:r>
              <a:rPr lang="en-US" sz="1500" dirty="0"/>
              <a:t>TEACH-MS.| UC Davis School of Medicine. </a:t>
            </a:r>
            <a:r>
              <a:rPr lang="en-US" sz="1500" dirty="0">
                <a:hlinkClick r:id="rId3"/>
              </a:rPr>
              <a:t>https://health.ucdavis.edu/mdprogram/TEACH-MS/overview.html</a:t>
            </a:r>
            <a:r>
              <a:rPr lang="en-US" sz="1500" dirty="0"/>
              <a:t>. Accessed February 11, </a:t>
            </a:r>
            <a:r>
              <a:rPr lang="en-US" sz="1500" dirty="0" smtClean="0"/>
              <a:t>2021.</a:t>
            </a:r>
          </a:p>
          <a:p>
            <a:pPr marL="342900" indent="-342900" fontAlgn="base">
              <a:buAutoNum type="arabicPeriod"/>
            </a:pPr>
            <a:r>
              <a:rPr lang="en-US" sz="1500" dirty="0" err="1" smtClean="0"/>
              <a:t>Strasser</a:t>
            </a:r>
            <a:r>
              <a:rPr lang="en-US" sz="1500" dirty="0" smtClean="0"/>
              <a:t> </a:t>
            </a:r>
            <a:r>
              <a:rPr lang="en-US" sz="1500" dirty="0"/>
              <a:t>R, Hirsh D. Longitudinal integrated clerkships: transforming medical education worldwide? </a:t>
            </a:r>
            <a:r>
              <a:rPr lang="en-US" sz="1500" i="1" dirty="0"/>
              <a:t>Medical Education</a:t>
            </a:r>
            <a:r>
              <a:rPr lang="en-US" sz="1500" dirty="0"/>
              <a:t>. 2011;45(5):436-437. </a:t>
            </a:r>
            <a:endParaRPr lang="en-US" sz="1500" dirty="0" smtClean="0"/>
          </a:p>
          <a:p>
            <a:pPr marL="342900" indent="-342900" fontAlgn="base">
              <a:buAutoNum type="arabicPeriod"/>
            </a:pPr>
            <a:r>
              <a:rPr lang="en-US" sz="1500" dirty="0" smtClean="0"/>
              <a:t>Sharma </a:t>
            </a:r>
            <a:r>
              <a:rPr lang="en-US" sz="1500" dirty="0"/>
              <a:t>M, Pinto AD, Kumagai AK. Teaching the Social Determinants of Health. </a:t>
            </a:r>
            <a:r>
              <a:rPr lang="en-US" sz="1500" i="1" dirty="0"/>
              <a:t>Academic Medicine</a:t>
            </a:r>
            <a:r>
              <a:rPr lang="en-US" sz="1500" dirty="0"/>
              <a:t>. 2018;93(1):25-30. </a:t>
            </a:r>
            <a:endParaRPr lang="en-US" sz="1500" dirty="0" smtClean="0"/>
          </a:p>
          <a:p>
            <a:pPr marL="342900" indent="-342900" fontAlgn="base">
              <a:buAutoNum type="arabicPeriod"/>
            </a:pPr>
            <a:r>
              <a:rPr lang="en-US" sz="1500" dirty="0" smtClean="0"/>
              <a:t>Morse</a:t>
            </a:r>
            <a:r>
              <a:rPr lang="en-US" sz="1500" dirty="0"/>
              <a:t>, J. M. (1994). Designing funded qualitative research. In Denizin, N. K. &amp; Lincoln, Y. S., </a:t>
            </a:r>
            <a:r>
              <a:rPr lang="en-US" sz="1500" i="1" dirty="0"/>
              <a:t>Handbook of qualitative research</a:t>
            </a:r>
            <a:r>
              <a:rPr lang="en-US" sz="1500" dirty="0"/>
              <a:t> (2nd Ed). Thousand Oaks, CA: </a:t>
            </a:r>
            <a:r>
              <a:rPr lang="en-US" sz="1500" dirty="0" smtClean="0"/>
              <a:t>Sage.</a:t>
            </a:r>
          </a:p>
          <a:p>
            <a:pPr marL="342900" indent="-342900" fontAlgn="base">
              <a:buAutoNum type="arabicPeriod"/>
            </a:pPr>
            <a:r>
              <a:rPr lang="en-US" sz="1500" dirty="0" smtClean="0"/>
              <a:t>TEACH-MS </a:t>
            </a:r>
            <a:r>
              <a:rPr lang="en-US" sz="1500" dirty="0"/>
              <a:t>Curriculum | UC Davis School of Medicine. </a:t>
            </a:r>
            <a:r>
              <a:rPr lang="en-US" sz="1500" dirty="0">
                <a:hlinkClick r:id="rId4"/>
              </a:rPr>
              <a:t>https://</a:t>
            </a:r>
            <a:r>
              <a:rPr lang="en-US" sz="1500" dirty="0" smtClean="0">
                <a:hlinkClick r:id="rId4"/>
              </a:rPr>
              <a:t>health.ucdavis.edu/mdprogram/TEACH-MS/curriculum.html</a:t>
            </a:r>
            <a:r>
              <a:rPr lang="en-US" sz="1500" dirty="0" smtClean="0"/>
              <a:t>. Accessed </a:t>
            </a:r>
            <a:r>
              <a:rPr lang="en-US" sz="1500" dirty="0"/>
              <a:t>February 11, </a:t>
            </a:r>
            <a:r>
              <a:rPr lang="en-US" sz="1500" dirty="0" smtClean="0"/>
              <a:t>2021</a:t>
            </a:r>
          </a:p>
          <a:p>
            <a:pPr marL="342900" indent="-342900" fontAlgn="base">
              <a:buAutoNum type="arabicPeriod"/>
            </a:pPr>
            <a:r>
              <a:rPr lang="en-US" sz="1500" dirty="0" err="1" smtClean="0"/>
              <a:t>Prideaux</a:t>
            </a:r>
            <a:r>
              <a:rPr lang="en-US" sz="1500" dirty="0" smtClean="0"/>
              <a:t> </a:t>
            </a:r>
            <a:r>
              <a:rPr lang="en-US" sz="1500" dirty="0"/>
              <a:t>D. ABC of learning and teaching in medicine: Curriculum design. </a:t>
            </a:r>
            <a:r>
              <a:rPr lang="en-US" sz="1500" i="1" dirty="0"/>
              <a:t>BMJ</a:t>
            </a:r>
            <a:r>
              <a:rPr lang="en-US" sz="1500" dirty="0"/>
              <a:t>. 2003;326(7383):</a:t>
            </a:r>
            <a:r>
              <a:rPr lang="en-US" sz="1500" dirty="0" smtClean="0"/>
              <a:t>268-270.</a:t>
            </a:r>
          </a:p>
          <a:p>
            <a:pPr marL="342900" indent="-342900" fontAlgn="base">
              <a:buAutoNum type="arabicPeriod"/>
            </a:pPr>
            <a:r>
              <a:rPr lang="en-US" sz="1500" dirty="0" smtClean="0"/>
              <a:t>Tran-Reina</a:t>
            </a:r>
            <a:r>
              <a:rPr lang="en-US" sz="1500" dirty="0"/>
              <a:t>, M. Draft of UC Davis School of Medicine Community Health Scholars (CHS) Curriculum. 2021.</a:t>
            </a:r>
            <a:endParaRPr lang="en-US" sz="1500" dirty="0">
              <a:noFill/>
            </a:endParaRPr>
          </a:p>
        </p:txBody>
      </p:sp>
      <p:pic>
        <p:nvPicPr>
          <p:cNvPr id="20" name="Picture Placeholder 58" descr="175px-The_University_of_California_Davis.svg.png"/>
          <p:cNvPicPr>
            <a:picLocks noChangeAspect="1"/>
          </p:cNvPicPr>
          <p:nvPr/>
        </p:nvPicPr>
        <p:blipFill rotWithShape="1">
          <a:blip r:embed="rId5">
            <a:extLst>
              <a:ext uri="{28A0092B-C50C-407E-A947-70E740481C1C}">
                <a14:useLocalDpi xmlns:a14="http://schemas.microsoft.com/office/drawing/2010/main" val="0"/>
              </a:ext>
            </a:extLst>
          </a:blip>
          <a:srcRect l="-13179" t="-26393" r="-22663" b="-7290"/>
          <a:stretch/>
        </p:blipFill>
        <p:spPr>
          <a:xfrm>
            <a:off x="883458" y="-356878"/>
            <a:ext cx="4541982" cy="4307386"/>
          </a:xfrm>
          <a:prstGeom prst="rect">
            <a:avLst/>
          </a:prstGeom>
        </p:spPr>
      </p:pic>
      <p:sp>
        <p:nvSpPr>
          <p:cNvPr id="23" name="Text Placeholder 18"/>
          <p:cNvSpPr>
            <a:spLocks noGrp="1"/>
          </p:cNvSpPr>
          <p:nvPr>
            <p:ph type="body" sz="quarter" idx="12"/>
          </p:nvPr>
        </p:nvSpPr>
        <p:spPr>
          <a:xfrm>
            <a:off x="6339840" y="327613"/>
            <a:ext cx="33162240" cy="2482845"/>
          </a:xfrm>
        </p:spPr>
        <p:txBody>
          <a:bodyPr/>
          <a:lstStyle/>
          <a:p>
            <a:r>
              <a:rPr lang="en-US" sz="6000" dirty="0"/>
              <a:t>Preparing future providers to care for urban underserved communities: </a:t>
            </a:r>
            <a:endParaRPr lang="en-US" sz="6000" b="0" dirty="0"/>
          </a:p>
          <a:p>
            <a:r>
              <a:rPr lang="en-US" sz="6000" dirty="0"/>
              <a:t> An evaluation of the TEACH-MS </a:t>
            </a:r>
            <a:r>
              <a:rPr lang="en-US" sz="6000" dirty="0" smtClean="0"/>
              <a:t>curriculum </a:t>
            </a:r>
            <a:r>
              <a:rPr lang="en-US" sz="6000" dirty="0"/>
              <a:t>at UC Davis School of Medicine </a:t>
            </a:r>
            <a:endParaRPr lang="en-US" sz="6000" b="0" dirty="0"/>
          </a:p>
          <a:p>
            <a:r>
              <a:rPr lang="en-US" sz="6000" dirty="0"/>
              <a:t/>
            </a:r>
            <a:br>
              <a:rPr lang="en-US" sz="6000" dirty="0"/>
            </a:br>
            <a:r>
              <a:rPr lang="en-US" sz="6000" dirty="0" smtClean="0"/>
              <a:t>    </a:t>
            </a:r>
            <a:endParaRPr lang="en-US" sz="6000" dirty="0"/>
          </a:p>
        </p:txBody>
      </p:sp>
      <p:graphicFrame>
        <p:nvGraphicFramePr>
          <p:cNvPr id="22" name="Table 21"/>
          <p:cNvGraphicFramePr>
            <a:graphicFrameLocks noGrp="1"/>
          </p:cNvGraphicFramePr>
          <p:nvPr>
            <p:extLst>
              <p:ext uri="{D42A27DB-BD31-4B8C-83A1-F6EECF244321}">
                <p14:modId xmlns:p14="http://schemas.microsoft.com/office/powerpoint/2010/main" val="1196344902"/>
              </p:ext>
            </p:extLst>
          </p:nvPr>
        </p:nvGraphicFramePr>
        <p:xfrm>
          <a:off x="818918" y="11039514"/>
          <a:ext cx="9213043" cy="6212840"/>
        </p:xfrm>
        <a:graphic>
          <a:graphicData uri="http://schemas.openxmlformats.org/drawingml/2006/table">
            <a:tbl>
              <a:tblPr/>
              <a:tblGrid>
                <a:gridCol w="9213043"/>
              </a:tblGrid>
              <a:tr h="0">
                <a:tc>
                  <a:txBody>
                    <a:bodyPr/>
                    <a:lstStyle/>
                    <a:p>
                      <a:pPr algn="ctr" rtl="0" fontAlgn="t">
                        <a:spcBef>
                          <a:spcPts val="0"/>
                        </a:spcBef>
                        <a:spcAft>
                          <a:spcPts val="0"/>
                        </a:spcAft>
                      </a:pPr>
                      <a:r>
                        <a:rPr lang="en-US" sz="2300" b="1" i="0" u="none" strike="noStrike" dirty="0">
                          <a:solidFill>
                            <a:schemeClr val="tx1"/>
                          </a:solidFill>
                          <a:effectLst/>
                          <a:latin typeface="Arial" charset="0"/>
                        </a:rPr>
                        <a:t>Table 1: Overarching aims of TEACH-MS </a:t>
                      </a:r>
                      <a:r>
                        <a:rPr lang="en-US" sz="2300" b="1" i="0" u="none" strike="noStrike" dirty="0" smtClean="0">
                          <a:solidFill>
                            <a:schemeClr val="tx1"/>
                          </a:solidFill>
                          <a:effectLst/>
                          <a:latin typeface="Arial" charset="0"/>
                        </a:rPr>
                        <a:t>Curriculum</a:t>
                      </a:r>
                      <a:endParaRPr lang="en-US" sz="2300" b="1" dirty="0">
                        <a:solidFill>
                          <a:schemeClr val="tx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047674">
                <a:tc>
                  <a:txBody>
                    <a:bodyPr/>
                    <a:lstStyle/>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Orientation:</a:t>
                      </a:r>
                      <a:r>
                        <a:rPr lang="en-US" sz="2300" b="0" i="0" u="none" strike="noStrike" dirty="0" smtClean="0">
                          <a:solidFill>
                            <a:srgbClr val="000000"/>
                          </a:solidFill>
                          <a:effectLst/>
                          <a:latin typeface="Arial" charset="0"/>
                        </a:rPr>
                        <a:t> Introduce students to the TEACH-MS curriculum and prepare students for work in the community.</a:t>
                      </a:r>
                      <a:endParaRPr lang="en-US" sz="2300" b="1" i="0" u="none" strike="noStrike" dirty="0" smtClean="0">
                        <a:solidFill>
                          <a:srgbClr val="000000"/>
                        </a:solidFill>
                        <a:effectLst/>
                        <a:latin typeface="Arial" charset="0"/>
                      </a:endParaRPr>
                    </a:p>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Year </a:t>
                      </a:r>
                      <a:r>
                        <a:rPr lang="en-US" sz="2300" b="1" i="0" u="none" strike="noStrike" dirty="0">
                          <a:solidFill>
                            <a:srgbClr val="000000"/>
                          </a:solidFill>
                          <a:effectLst/>
                          <a:latin typeface="Arial" charset="0"/>
                        </a:rPr>
                        <a:t>1: </a:t>
                      </a:r>
                      <a:r>
                        <a:rPr lang="en-US" sz="2300" b="0" i="0" u="none" strike="noStrike" dirty="0">
                          <a:solidFill>
                            <a:srgbClr val="000000"/>
                          </a:solidFill>
                          <a:effectLst/>
                          <a:latin typeface="Arial" charset="0"/>
                        </a:rPr>
                        <a:t>Exposure to local community through clinical engagement </a:t>
                      </a:r>
                      <a:r>
                        <a:rPr lang="en-US" sz="2300" b="0" i="0" u="none" strike="noStrike" dirty="0" smtClean="0">
                          <a:solidFill>
                            <a:srgbClr val="000000"/>
                          </a:solidFill>
                          <a:effectLst/>
                          <a:latin typeface="Arial" charset="0"/>
                        </a:rPr>
                        <a:t>opportunities</a:t>
                      </a:r>
                    </a:p>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Summer </a:t>
                      </a:r>
                      <a:r>
                        <a:rPr lang="en-US" sz="2300" b="1" i="0" u="none" strike="noStrike" dirty="0">
                          <a:solidFill>
                            <a:srgbClr val="000000"/>
                          </a:solidFill>
                          <a:effectLst/>
                          <a:latin typeface="Arial" charset="0"/>
                        </a:rPr>
                        <a:t>between year 1 and 2:</a:t>
                      </a:r>
                      <a:r>
                        <a:rPr lang="en-US" sz="2300" b="0" i="0" u="none" strike="noStrike" dirty="0">
                          <a:solidFill>
                            <a:srgbClr val="000000"/>
                          </a:solidFill>
                          <a:effectLst/>
                          <a:latin typeface="Arial" charset="0"/>
                        </a:rPr>
                        <a:t> Intensive 4 week course to reflect on issues of identity, power imbalances, and the historical contexts that can result in disparities in both health status and health-care </a:t>
                      </a:r>
                      <a:r>
                        <a:rPr lang="en-US" sz="2300" b="0" i="0" u="none" strike="noStrike" dirty="0" smtClean="0">
                          <a:solidFill>
                            <a:srgbClr val="000000"/>
                          </a:solidFill>
                          <a:effectLst/>
                          <a:latin typeface="Arial" charset="0"/>
                        </a:rPr>
                        <a:t>delivery</a:t>
                      </a:r>
                    </a:p>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Year </a:t>
                      </a:r>
                      <a:r>
                        <a:rPr lang="en-US" sz="2300" b="1" i="0" u="none" strike="noStrike" dirty="0">
                          <a:solidFill>
                            <a:srgbClr val="000000"/>
                          </a:solidFill>
                          <a:effectLst/>
                          <a:latin typeface="Arial" charset="0"/>
                        </a:rPr>
                        <a:t>2: </a:t>
                      </a:r>
                      <a:r>
                        <a:rPr lang="en-US" sz="2300" b="0" i="0" u="none" strike="noStrike" dirty="0">
                          <a:solidFill>
                            <a:srgbClr val="000000"/>
                          </a:solidFill>
                          <a:effectLst/>
                          <a:latin typeface="Arial" charset="0"/>
                        </a:rPr>
                        <a:t>Building on Year 1 community experiences and applying what was learned during </a:t>
                      </a:r>
                      <a:r>
                        <a:rPr lang="en-US" sz="2300" b="0" i="0" u="none" strike="noStrike" dirty="0" smtClean="0">
                          <a:solidFill>
                            <a:srgbClr val="000000"/>
                          </a:solidFill>
                          <a:effectLst/>
                          <a:latin typeface="Arial" charset="0"/>
                        </a:rPr>
                        <a:t>Institute.</a:t>
                      </a:r>
                    </a:p>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Year </a:t>
                      </a:r>
                      <a:r>
                        <a:rPr lang="en-US" sz="2300" b="1" i="0" u="none" strike="noStrike" dirty="0">
                          <a:solidFill>
                            <a:srgbClr val="000000"/>
                          </a:solidFill>
                          <a:effectLst/>
                          <a:latin typeface="Arial" charset="0"/>
                        </a:rPr>
                        <a:t>3</a:t>
                      </a:r>
                      <a:r>
                        <a:rPr lang="en-US" sz="2300" b="0" i="0" u="none" strike="noStrike" dirty="0">
                          <a:solidFill>
                            <a:srgbClr val="000000"/>
                          </a:solidFill>
                          <a:effectLst/>
                          <a:latin typeface="Arial" charset="0"/>
                        </a:rPr>
                        <a:t>: Students will spend the majority of their core rotation experiences at facilities serving urban underserved patients in Sacramento and surrounding </a:t>
                      </a:r>
                      <a:r>
                        <a:rPr lang="en-US" sz="2300" b="0" i="0" u="none" strike="noStrike" dirty="0" smtClean="0">
                          <a:solidFill>
                            <a:srgbClr val="000000"/>
                          </a:solidFill>
                          <a:effectLst/>
                          <a:latin typeface="Arial" charset="0"/>
                        </a:rPr>
                        <a:t>communities.</a:t>
                      </a:r>
                      <a:endParaRPr lang="en-US" sz="2300" b="1" i="0" u="none" strike="noStrike" dirty="0" smtClean="0">
                        <a:solidFill>
                          <a:srgbClr val="000000"/>
                        </a:solidFill>
                        <a:effectLst/>
                        <a:latin typeface="Arial" charset="0"/>
                      </a:endParaRPr>
                    </a:p>
                    <a:p>
                      <a:pPr marL="342900" indent="-342900" rtl="0" fontAlgn="base">
                        <a:spcBef>
                          <a:spcPts val="0"/>
                        </a:spcBef>
                        <a:spcAft>
                          <a:spcPts val="0"/>
                        </a:spcAft>
                        <a:buFont typeface="Arial" charset="0"/>
                        <a:buChar char="•"/>
                      </a:pPr>
                      <a:r>
                        <a:rPr lang="en-US" sz="2300" b="1" i="0" u="none" strike="noStrike" dirty="0" smtClean="0">
                          <a:solidFill>
                            <a:srgbClr val="000000"/>
                          </a:solidFill>
                          <a:effectLst/>
                          <a:latin typeface="Arial" charset="0"/>
                        </a:rPr>
                        <a:t>Year </a:t>
                      </a:r>
                      <a:r>
                        <a:rPr lang="en-US" sz="2300" b="1" i="0" u="none" strike="noStrike" dirty="0">
                          <a:solidFill>
                            <a:srgbClr val="000000"/>
                          </a:solidFill>
                          <a:effectLst/>
                          <a:latin typeface="Arial" charset="0"/>
                        </a:rPr>
                        <a:t>4: </a:t>
                      </a:r>
                      <a:r>
                        <a:rPr lang="en-US" sz="2300" b="0" i="0" u="none" strike="noStrike" dirty="0">
                          <a:solidFill>
                            <a:srgbClr val="000000"/>
                          </a:solidFill>
                          <a:effectLst/>
                          <a:latin typeface="Arial" charset="0"/>
                        </a:rPr>
                        <a:t>Fourth year students are encouraged to contribute to the TEACH-MS program through curriculum and admissions opportunities. </a:t>
                      </a:r>
                      <a:endParaRPr lang="en-US" sz="2300" b="1" i="0" u="none" strike="noStrike" dirty="0">
                        <a:solidFill>
                          <a:srgbClr val="000000"/>
                        </a:solidFill>
                        <a:effectLst/>
                        <a:latin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486788992"/>
              </p:ext>
            </p:extLst>
          </p:nvPr>
        </p:nvGraphicFramePr>
        <p:xfrm>
          <a:off x="11603641" y="16144879"/>
          <a:ext cx="9711118" cy="4450080"/>
        </p:xfrm>
        <a:graphic>
          <a:graphicData uri="http://schemas.openxmlformats.org/drawingml/2006/table">
            <a:tbl>
              <a:tblPr firstRow="1" bandRow="1">
                <a:tableStyleId>{5C22544A-7EE6-4342-B048-85BDC9FD1C3A}</a:tableStyleId>
              </a:tblPr>
              <a:tblGrid>
                <a:gridCol w="4855559"/>
                <a:gridCol w="4855559"/>
              </a:tblGrid>
              <a:tr h="437751">
                <a:tc>
                  <a:txBody>
                    <a:bodyPr/>
                    <a:lstStyle/>
                    <a:p>
                      <a:pPr marL="0" marR="0" indent="0" algn="ctr" defTabSz="7802411"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Inclusion criteria</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7802411"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Exclusion criteria</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38970">
                <a:tc>
                  <a:txBody>
                    <a:bodyPr/>
                    <a:lstStyle/>
                    <a:p>
                      <a:pPr marL="457200" indent="-457200" fontAlgn="base">
                        <a:buFont typeface="Arial" charset="0"/>
                        <a:buChar char="•"/>
                      </a:pPr>
                      <a:r>
                        <a:rPr lang="en-US" sz="2800" dirty="0" smtClean="0"/>
                        <a:t>Currently enrolled TEACH-MS medical students.</a:t>
                      </a:r>
                    </a:p>
                    <a:p>
                      <a:pPr marL="457200" indent="-457200" fontAlgn="base">
                        <a:buFont typeface="Arial" charset="0"/>
                        <a:buChar char="•"/>
                      </a:pPr>
                      <a:r>
                        <a:rPr lang="en-US" sz="2800" dirty="0" smtClean="0"/>
                        <a:t>Matriculated alumni of the TEACH-MS program.</a:t>
                      </a: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457200" indent="-457200" fontAlgn="base">
                        <a:buFont typeface="Arial" charset="0"/>
                        <a:buChar char="•"/>
                      </a:pPr>
                      <a:r>
                        <a:rPr lang="en-US" sz="2800" dirty="0" smtClean="0"/>
                        <a:t>TEACH-MS students who have attended less than 180 days of medical school. </a:t>
                      </a:r>
                    </a:p>
                    <a:p>
                      <a:pPr marL="457200" indent="-457200" fontAlgn="base">
                        <a:buFont typeface="Arial" charset="0"/>
                        <a:buChar char="•"/>
                      </a:pPr>
                      <a:r>
                        <a:rPr lang="en-US" sz="2800" dirty="0" smtClean="0"/>
                        <a:t>Current medical students who left the track program prior to the completion of medical school.</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5" name="Text Placeholder 6">
            <a:extLst>
              <a:ext uri="{FF2B5EF4-FFF2-40B4-BE49-F238E27FC236}">
                <a16:creationId xmlns:a16="http://schemas.microsoft.com/office/drawing/2014/main" xmlns="" id="{8A19A437-04D4-5F45-A616-3A5D998A1D8E}"/>
              </a:ext>
            </a:extLst>
          </p:cNvPr>
          <p:cNvSpPr>
            <a:spLocks noGrp="1"/>
          </p:cNvSpPr>
          <p:nvPr>
            <p:ph type="body" sz="quarter" idx="18"/>
          </p:nvPr>
        </p:nvSpPr>
        <p:spPr>
          <a:xfrm>
            <a:off x="457199" y="27093128"/>
            <a:ext cx="10058400" cy="553998"/>
          </a:xfrm>
          <a:solidFill>
            <a:schemeClr val="accent1"/>
          </a:solidFill>
        </p:spPr>
        <p:txBody>
          <a:bodyPr/>
          <a:lstStyle/>
          <a:p>
            <a:r>
              <a:rPr lang="en-US" dirty="0" smtClean="0">
                <a:solidFill>
                  <a:schemeClr val="bg1"/>
                </a:solidFill>
              </a:rPr>
              <a:t>PROJECT OBJECTIVES</a:t>
            </a:r>
            <a:endParaRPr lang="en-US" dirty="0">
              <a:solidFill>
                <a:schemeClr val="bg1"/>
              </a:solidFill>
            </a:endParaRPr>
          </a:p>
        </p:txBody>
      </p:sp>
      <p:sp>
        <p:nvSpPr>
          <p:cNvPr id="36" name="Text Placeholder 12">
            <a:extLst>
              <a:ext uri="{FF2B5EF4-FFF2-40B4-BE49-F238E27FC236}">
                <a16:creationId xmlns:a16="http://schemas.microsoft.com/office/drawing/2014/main" xmlns="" id="{4DD4B619-430D-8A45-B4E0-96F5F4B5F4A9}"/>
              </a:ext>
            </a:extLst>
          </p:cNvPr>
          <p:cNvSpPr>
            <a:spLocks noGrp="1"/>
          </p:cNvSpPr>
          <p:nvPr>
            <p:ph type="body" sz="quarter" idx="23"/>
          </p:nvPr>
        </p:nvSpPr>
        <p:spPr>
          <a:xfrm>
            <a:off x="457200" y="27658893"/>
            <a:ext cx="10058399" cy="5219891"/>
          </a:xfrm>
        </p:spPr>
        <p:txBody>
          <a:bodyPr/>
          <a:lstStyle/>
          <a:p>
            <a:r>
              <a:rPr lang="en-US" sz="2800" dirty="0"/>
              <a:t>#1: Assess the alignment of the current TEACH-MS curriculum with the established program mission and objectives, as experienced by TEACH-MS students and alumni. </a:t>
            </a:r>
          </a:p>
          <a:p>
            <a:r>
              <a:rPr lang="en-US" sz="2800" dirty="0"/>
              <a:t>#2: Use above results to report on program learning competencies and provide recommendations for the pre-clinical activities, community building, and clinical experiences.</a:t>
            </a:r>
          </a:p>
          <a:p>
            <a:r>
              <a:rPr lang="en-US" sz="2800" dirty="0"/>
              <a:t/>
            </a:r>
            <a:br>
              <a:rPr lang="en-US" sz="2800" dirty="0"/>
            </a:br>
            <a:endParaRPr lang="en-US" sz="2800" dirty="0"/>
          </a:p>
        </p:txBody>
      </p:sp>
      <p:sp>
        <p:nvSpPr>
          <p:cNvPr id="6" name="TextBox 5"/>
          <p:cNvSpPr txBox="1"/>
          <p:nvPr/>
        </p:nvSpPr>
        <p:spPr>
          <a:xfrm>
            <a:off x="39878000" y="26092872"/>
            <a:ext cx="2857500" cy="1390046"/>
          </a:xfrm>
          <a:prstGeom prst="rect">
            <a:avLst/>
          </a:prstGeom>
          <a:noFill/>
        </p:spPr>
        <p:txBody>
          <a:bodyPr wrap="square" rtlCol="0">
            <a:noAutofit/>
          </a:bodyPr>
          <a:lstStyle/>
          <a:p>
            <a:r>
              <a:rPr lang="en-US" sz="1800" dirty="0" smtClean="0"/>
              <a:t>Image 1: </a:t>
            </a:r>
            <a:r>
              <a:rPr lang="en-US" sz="1800" i="1" dirty="0" smtClean="0"/>
              <a:t>The </a:t>
            </a:r>
            <a:r>
              <a:rPr lang="en-US" sz="1800" i="1" dirty="0" smtClean="0"/>
              <a:t>5 Pillars of Excellence. </a:t>
            </a:r>
            <a:r>
              <a:rPr lang="en-US" sz="1800" dirty="0" smtClean="0"/>
              <a:t>The forthcoming </a:t>
            </a:r>
            <a:r>
              <a:rPr lang="en-US" sz="1800" dirty="0" smtClean="0"/>
              <a:t>groundwork for the </a:t>
            </a:r>
            <a:r>
              <a:rPr lang="en-US" sz="1800" dirty="0" smtClean="0"/>
              <a:t>TEACH-MS</a:t>
            </a:r>
            <a:r>
              <a:rPr lang="en-US" sz="1800" dirty="0"/>
              <a:t> </a:t>
            </a:r>
            <a:r>
              <a:rPr lang="en-US" sz="1800" dirty="0" smtClean="0"/>
              <a:t>track’s</a:t>
            </a:r>
            <a:r>
              <a:rPr lang="en-US" sz="1800" dirty="0" smtClean="0"/>
              <a:t> </a:t>
            </a:r>
            <a:r>
              <a:rPr lang="en-US" sz="1800" dirty="0" smtClean="0"/>
              <a:t>learning competences.</a:t>
            </a:r>
            <a:r>
              <a:rPr lang="en-US" sz="1800" baseline="30000" dirty="0" smtClean="0"/>
              <a:t>7</a:t>
            </a:r>
            <a:r>
              <a:rPr lang="en-US" sz="1800" dirty="0"/>
              <a:t> </a:t>
            </a:r>
          </a:p>
        </p:txBody>
      </p:sp>
      <p:pic>
        <p:nvPicPr>
          <p:cNvPr id="1028" name="Picture 4" descr="https://lh6.googleusercontent.com/w8hQXlyd7l5qAkJaCxa0VdaVgBSbj9rZaWToRmwy7WuUVZc3MF9eEMwy6qLJwaZ5QBM2htXHyo6KM0AboMIXEIRdg0q3eukkruP3XdQD8P0cHDtbeIcZvH7TXcwi4p4D9hkO91u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9165" y="12674599"/>
            <a:ext cx="6669614" cy="41205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1288973223"/>
              </p:ext>
            </p:extLst>
          </p:nvPr>
        </p:nvGraphicFramePr>
        <p:xfrm>
          <a:off x="22834600" y="19568020"/>
          <a:ext cx="4597399" cy="2707640"/>
        </p:xfrm>
        <a:graphic>
          <a:graphicData uri="http://schemas.openxmlformats.org/drawingml/2006/table">
            <a:tbl>
              <a:tblPr/>
              <a:tblGrid>
                <a:gridCol w="4597399"/>
              </a:tblGrid>
              <a:tr h="0">
                <a:tc>
                  <a:txBody>
                    <a:bodyPr/>
                    <a:lstStyle/>
                    <a:p>
                      <a:pPr algn="ctr" rtl="0" fontAlgn="t">
                        <a:spcBef>
                          <a:spcPts val="0"/>
                        </a:spcBef>
                        <a:spcAft>
                          <a:spcPts val="0"/>
                        </a:spcAft>
                      </a:pPr>
                      <a:r>
                        <a:rPr lang="en-US" sz="2300" b="1" i="0" u="none" strike="noStrike" dirty="0">
                          <a:solidFill>
                            <a:srgbClr val="000000"/>
                          </a:solidFill>
                          <a:effectLst/>
                          <a:latin typeface="Arial" charset="0"/>
                          <a:ea typeface="Arial" charset="0"/>
                          <a:cs typeface="Arial" charset="0"/>
                        </a:rPr>
                        <a:t>Table 2: What has been or was the most valuable or impactful component of TEACH-MS?</a:t>
                      </a:r>
                      <a:endParaRPr lang="en-US" sz="2300" dirty="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marL="342900" indent="-342900" rtl="0" fontAlgn="t">
                        <a:spcBef>
                          <a:spcPts val="0"/>
                        </a:spcBef>
                        <a:spcAft>
                          <a:spcPts val="0"/>
                        </a:spcAft>
                        <a:buFont typeface="Arial" charset="0"/>
                        <a:buChar char="•"/>
                      </a:pPr>
                      <a:r>
                        <a:rPr lang="en-US" sz="2300" b="0" i="0" u="none" strike="noStrike" dirty="0">
                          <a:solidFill>
                            <a:srgbClr val="000000"/>
                          </a:solidFill>
                          <a:effectLst/>
                          <a:latin typeface="Arial" charset="0"/>
                          <a:ea typeface="Arial" charset="0"/>
                          <a:cs typeface="Arial" charset="0"/>
                        </a:rPr>
                        <a:t>Peer support and </a:t>
                      </a:r>
                      <a:r>
                        <a:rPr lang="en-US" sz="2300" b="0" i="0" u="none" strike="noStrike" dirty="0" smtClean="0">
                          <a:solidFill>
                            <a:srgbClr val="000000"/>
                          </a:solidFill>
                          <a:effectLst/>
                          <a:latin typeface="Arial" charset="0"/>
                          <a:ea typeface="Arial" charset="0"/>
                          <a:cs typeface="Arial" charset="0"/>
                        </a:rPr>
                        <a:t>community</a:t>
                      </a:r>
                      <a:endParaRPr lang="en-US" sz="2300" b="0" i="0" u="none" strike="noStrike" dirty="0" smtClean="0">
                        <a:solidFill>
                          <a:schemeClr val="tx1"/>
                        </a:solidFill>
                        <a:effectLst/>
                        <a:latin typeface="Arial" charset="0"/>
                        <a:ea typeface="Arial" charset="0"/>
                        <a:cs typeface="Arial" charset="0"/>
                      </a:endParaRPr>
                    </a:p>
                    <a:p>
                      <a:pPr marL="342900" indent="-342900" rtl="0" fontAlgn="t">
                        <a:spcBef>
                          <a:spcPts val="0"/>
                        </a:spcBef>
                        <a:spcAft>
                          <a:spcPts val="0"/>
                        </a:spcAft>
                        <a:buFont typeface="Arial" charset="0"/>
                        <a:buChar char="•"/>
                      </a:pPr>
                      <a:r>
                        <a:rPr lang="en-US" sz="2300" b="0" i="0" u="none" strike="noStrike" dirty="0" smtClean="0">
                          <a:solidFill>
                            <a:srgbClr val="000000"/>
                          </a:solidFill>
                          <a:effectLst/>
                          <a:latin typeface="Arial" charset="0"/>
                          <a:ea typeface="Arial" charset="0"/>
                          <a:cs typeface="Arial" charset="0"/>
                        </a:rPr>
                        <a:t>TEACH wards</a:t>
                      </a:r>
                      <a:endParaRPr lang="en-US" sz="2300" b="0" i="0" u="none" strike="noStrike" dirty="0" smtClean="0">
                        <a:solidFill>
                          <a:schemeClr val="tx1"/>
                        </a:solidFill>
                        <a:effectLst/>
                        <a:latin typeface="Arial" charset="0"/>
                        <a:ea typeface="Arial" charset="0"/>
                        <a:cs typeface="Arial" charset="0"/>
                      </a:endParaRPr>
                    </a:p>
                    <a:p>
                      <a:pPr marL="342900" indent="-342900" rtl="0" fontAlgn="t">
                        <a:spcBef>
                          <a:spcPts val="0"/>
                        </a:spcBef>
                        <a:spcAft>
                          <a:spcPts val="0"/>
                        </a:spcAft>
                        <a:buFont typeface="Arial" charset="0"/>
                        <a:buChar char="•"/>
                      </a:pPr>
                      <a:r>
                        <a:rPr lang="en-US" sz="2300" b="0" i="0" u="none" strike="noStrike" dirty="0" smtClean="0">
                          <a:solidFill>
                            <a:srgbClr val="000000"/>
                          </a:solidFill>
                          <a:effectLst/>
                          <a:latin typeface="Arial" charset="0"/>
                          <a:ea typeface="Arial" charset="0"/>
                          <a:cs typeface="Arial" charset="0"/>
                        </a:rPr>
                        <a:t>Community partnerships</a:t>
                      </a:r>
                      <a:endParaRPr lang="en-US" sz="2300" b="0" i="0" u="none" strike="noStrike" dirty="0" smtClean="0">
                        <a:solidFill>
                          <a:schemeClr val="tx1"/>
                        </a:solidFill>
                        <a:effectLst/>
                        <a:latin typeface="Arial" charset="0"/>
                        <a:ea typeface="Arial" charset="0"/>
                        <a:cs typeface="Arial" charset="0"/>
                      </a:endParaRPr>
                    </a:p>
                    <a:p>
                      <a:pPr marL="342900" indent="-342900" rtl="0" fontAlgn="t">
                        <a:spcBef>
                          <a:spcPts val="0"/>
                        </a:spcBef>
                        <a:spcAft>
                          <a:spcPts val="0"/>
                        </a:spcAft>
                        <a:buFont typeface="Arial" charset="0"/>
                        <a:buChar char="•"/>
                      </a:pPr>
                      <a:r>
                        <a:rPr lang="en-US" sz="2300" b="0" i="0" u="none" strike="noStrike" dirty="0" smtClean="0">
                          <a:solidFill>
                            <a:srgbClr val="000000"/>
                          </a:solidFill>
                          <a:effectLst/>
                          <a:latin typeface="Arial" charset="0"/>
                          <a:ea typeface="Arial" charset="0"/>
                          <a:cs typeface="Arial" charset="0"/>
                        </a:rPr>
                        <a:t>Summer </a:t>
                      </a:r>
                      <a:r>
                        <a:rPr lang="en-US" sz="2300" b="0" i="0" u="none" strike="noStrike" dirty="0">
                          <a:solidFill>
                            <a:srgbClr val="000000"/>
                          </a:solidFill>
                          <a:effectLst/>
                          <a:latin typeface="Arial" charset="0"/>
                          <a:ea typeface="Arial" charset="0"/>
                          <a:cs typeface="Arial" charset="0"/>
                        </a:rPr>
                        <a:t>Institute </a:t>
                      </a:r>
                      <a:endParaRPr lang="en-US" sz="2300" dirty="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7" name="Rectangle 7"/>
          <p:cNvSpPr>
            <a:spLocks noChangeArrowheads="1"/>
          </p:cNvSpPr>
          <p:nvPr/>
        </p:nvSpPr>
        <p:spPr bwMode="auto">
          <a:xfrm>
            <a:off x="22987000" y="19043714"/>
            <a:ext cx="27368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pic>
        <p:nvPicPr>
          <p:cNvPr id="1033" name="Picture 9" descr="https://lh4.googleusercontent.com/AwWhF5XXGTg2PsP_d5cYBs3fwVaRLvrdBMeLDKDRVpZ2StfT0ngGtblwZC2Ud7fDYHgJOI8wXfZypnEuUJNl-TTq7vkO5eZCf1Aht70AZFSIneWRx-vRqPEJM8Ttwhm2XvYEAm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84399" y="19169129"/>
            <a:ext cx="4846585" cy="39366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30"/>
          <p:cNvGraphicFramePr>
            <a:graphicFrameLocks noGrp="1"/>
          </p:cNvGraphicFramePr>
          <p:nvPr>
            <p:extLst>
              <p:ext uri="{D42A27DB-BD31-4B8C-83A1-F6EECF244321}">
                <p14:modId xmlns:p14="http://schemas.microsoft.com/office/powerpoint/2010/main" val="760524942"/>
              </p:ext>
            </p:extLst>
          </p:nvPr>
        </p:nvGraphicFramePr>
        <p:xfrm>
          <a:off x="22555200" y="27156628"/>
          <a:ext cx="9753600" cy="4621137"/>
        </p:xfrm>
        <a:graphic>
          <a:graphicData uri="http://schemas.openxmlformats.org/drawingml/2006/table">
            <a:tbl>
              <a:tblPr/>
              <a:tblGrid>
                <a:gridCol w="4845738"/>
                <a:gridCol w="4907862"/>
              </a:tblGrid>
              <a:tr h="964650">
                <a:tc>
                  <a:txBody>
                    <a:bodyPr/>
                    <a:lstStyle/>
                    <a:p>
                      <a:pPr rtl="0" fontAlgn="t">
                        <a:spcBef>
                          <a:spcPts val="0"/>
                        </a:spcBef>
                        <a:spcAft>
                          <a:spcPts val="0"/>
                        </a:spcAft>
                      </a:pPr>
                      <a:r>
                        <a:rPr lang="en-US" sz="2000" b="1" i="0" u="none" strike="noStrike" dirty="0">
                          <a:solidFill>
                            <a:srgbClr val="000000"/>
                          </a:solidFill>
                          <a:effectLst/>
                          <a:latin typeface="Arial" charset="0"/>
                        </a:rPr>
                        <a:t>What are the top 3 skill-sets you think graduates of the TEACH-MS should have by the end of medical school?</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rtl="0" fontAlgn="t">
                        <a:spcBef>
                          <a:spcPts val="0"/>
                        </a:spcBef>
                        <a:spcAft>
                          <a:spcPts val="0"/>
                        </a:spcAft>
                      </a:pPr>
                      <a:r>
                        <a:rPr lang="en-US" sz="2000" b="1" i="0" u="none" strike="noStrike" dirty="0">
                          <a:solidFill>
                            <a:srgbClr val="000000"/>
                          </a:solidFill>
                          <a:effectLst/>
                          <a:latin typeface="Arial" charset="0"/>
                        </a:rPr>
                        <a:t>What are the top 3 </a:t>
                      </a:r>
                      <a:r>
                        <a:rPr lang="en-US" sz="2000" b="1" i="0" u="none" strike="noStrike" dirty="0" smtClean="0">
                          <a:solidFill>
                            <a:srgbClr val="000000"/>
                          </a:solidFill>
                          <a:effectLst/>
                          <a:latin typeface="Arial" charset="0"/>
                        </a:rPr>
                        <a:t>communities that </a:t>
                      </a:r>
                      <a:r>
                        <a:rPr lang="en-US" sz="2000" b="1" i="0" u="none" strike="noStrike" dirty="0">
                          <a:solidFill>
                            <a:srgbClr val="000000"/>
                          </a:solidFill>
                          <a:effectLst/>
                          <a:latin typeface="Arial" charset="0"/>
                        </a:rPr>
                        <a:t>you would like to be exposed to as a participant </a:t>
                      </a:r>
                      <a:r>
                        <a:rPr lang="en-US" sz="2000" b="1" i="0" u="none" strike="noStrike" dirty="0" smtClean="0">
                          <a:solidFill>
                            <a:srgbClr val="000000"/>
                          </a:solidFill>
                          <a:effectLst/>
                          <a:latin typeface="Arial" charset="0"/>
                        </a:rPr>
                        <a:t>of TEACH-MS?</a:t>
                      </a:r>
                      <a:r>
                        <a:rPr lang="en-US" sz="2000" b="1" i="0" u="none" strike="noStrike" dirty="0">
                          <a:solidFill>
                            <a:srgbClr val="000000"/>
                          </a:solidFill>
                          <a:effectLst/>
                          <a:latin typeface="Arial" charset="0"/>
                        </a:rPr>
                        <a:t> </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579737">
                <a:tc>
                  <a:txBody>
                    <a:bodyPr/>
                    <a:lstStyle/>
                    <a:p>
                      <a:pPr rtl="0" fontAlgn="t">
                        <a:spcBef>
                          <a:spcPts val="0"/>
                        </a:spcBef>
                        <a:spcAft>
                          <a:spcPts val="0"/>
                        </a:spcAft>
                      </a:pPr>
                      <a:r>
                        <a:rPr lang="en-US" sz="2000" b="0" i="1" u="none" strike="noStrike" dirty="0" smtClean="0">
                          <a:solidFill>
                            <a:srgbClr val="000000"/>
                          </a:solidFill>
                          <a:effectLst/>
                          <a:latin typeface="Arial" charset="0"/>
                        </a:rPr>
                        <a:t>Top </a:t>
                      </a:r>
                      <a:r>
                        <a:rPr lang="en-US" sz="2000" b="0" i="1" u="none" strike="noStrike" dirty="0">
                          <a:solidFill>
                            <a:srgbClr val="000000"/>
                          </a:solidFill>
                          <a:effectLst/>
                          <a:latin typeface="Arial" charset="0"/>
                        </a:rPr>
                        <a:t>repeated </a:t>
                      </a:r>
                      <a:r>
                        <a:rPr lang="en-US" sz="2000" b="0" i="1" u="none" strike="noStrike" dirty="0" smtClean="0">
                          <a:solidFill>
                            <a:srgbClr val="000000"/>
                          </a:solidFill>
                          <a:effectLst/>
                          <a:latin typeface="Arial" charset="0"/>
                        </a:rPr>
                        <a:t>responses: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Cultural humility</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Navigating </a:t>
                      </a:r>
                      <a:r>
                        <a:rPr lang="en-US" sz="2000" b="0" i="0" u="none" strike="noStrike" dirty="0">
                          <a:solidFill>
                            <a:srgbClr val="000000"/>
                          </a:solidFill>
                          <a:effectLst/>
                          <a:latin typeface="Arial" charset="0"/>
                        </a:rPr>
                        <a:t>community resources for </a:t>
                      </a:r>
                      <a:r>
                        <a:rPr lang="en-US" sz="2000" b="0" i="0" u="none" strike="noStrike" dirty="0" smtClean="0">
                          <a:solidFill>
                            <a:srgbClr val="000000"/>
                          </a:solidFill>
                          <a:effectLst/>
                          <a:latin typeface="Arial" charset="0"/>
                        </a:rPr>
                        <a:t>patients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Advocacy </a:t>
                      </a:r>
                      <a:r>
                        <a:rPr lang="en-US" sz="2000" b="0" i="0" u="none" strike="noStrike" dirty="0">
                          <a:solidFill>
                            <a:srgbClr val="000000"/>
                          </a:solidFill>
                          <a:effectLst/>
                          <a:latin typeface="Arial" charset="0"/>
                        </a:rPr>
                        <a:t>for patients and for institutional </a:t>
                      </a:r>
                      <a:r>
                        <a:rPr lang="en-US" sz="2000" b="0" i="0" u="none" strike="noStrike" dirty="0" smtClean="0">
                          <a:solidFill>
                            <a:srgbClr val="000000"/>
                          </a:solidFill>
                          <a:effectLst/>
                          <a:latin typeface="Arial" charset="0"/>
                        </a:rPr>
                        <a:t>changes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Assessing </a:t>
                      </a:r>
                      <a:r>
                        <a:rPr lang="en-US" sz="2000" b="0" i="0" u="none" strike="noStrike" dirty="0">
                          <a:solidFill>
                            <a:srgbClr val="000000"/>
                          </a:solidFill>
                          <a:effectLst/>
                          <a:latin typeface="Arial" charset="0"/>
                        </a:rPr>
                        <a:t>and addressing social determinants of health </a:t>
                      </a:r>
                      <a:endParaRPr lang="en-US" sz="2000" b="0" i="0" u="none" strike="noStrike" dirty="0" smtClean="0">
                        <a:solidFill>
                          <a:srgbClr val="000000"/>
                        </a:solidFill>
                        <a:effectLst/>
                        <a:latin typeface="Arial" charset="0"/>
                      </a:endParaRP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Building </a:t>
                      </a:r>
                      <a:r>
                        <a:rPr lang="en-US" sz="2000" b="0" i="0" u="none" strike="noStrike" dirty="0">
                          <a:solidFill>
                            <a:srgbClr val="000000"/>
                          </a:solidFill>
                          <a:effectLst/>
                          <a:latin typeface="Arial" charset="0"/>
                        </a:rPr>
                        <a:t>community </a:t>
                      </a:r>
                      <a:r>
                        <a:rPr lang="en-US" sz="2000" b="0" i="0" u="none" strike="noStrike" dirty="0" smtClean="0">
                          <a:solidFill>
                            <a:srgbClr val="000000"/>
                          </a:solidFill>
                          <a:effectLst/>
                          <a:latin typeface="Arial" charset="0"/>
                        </a:rPr>
                        <a:t>partnerships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Comfortability in </a:t>
                      </a:r>
                      <a:r>
                        <a:rPr lang="en-US" sz="2000" b="0" i="0" u="none" strike="noStrike" dirty="0">
                          <a:solidFill>
                            <a:srgbClr val="000000"/>
                          </a:solidFill>
                          <a:effectLst/>
                          <a:latin typeface="Arial" charset="0"/>
                        </a:rPr>
                        <a:t>urban clinical </a:t>
                      </a:r>
                      <a:r>
                        <a:rPr lang="en-US" sz="2000" b="0" i="0" u="none" strike="noStrike" dirty="0" smtClean="0">
                          <a:solidFill>
                            <a:srgbClr val="000000"/>
                          </a:solidFill>
                          <a:effectLst/>
                          <a:latin typeface="Arial" charset="0"/>
                        </a:rPr>
                        <a:t>settings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Fostering </a:t>
                      </a:r>
                      <a:r>
                        <a:rPr lang="en-US" sz="2000" b="0" i="0" u="none" strike="noStrike" dirty="0">
                          <a:solidFill>
                            <a:srgbClr val="000000"/>
                          </a:solidFill>
                          <a:effectLst/>
                          <a:latin typeface="Arial" charset="0"/>
                        </a:rPr>
                        <a:t>leadership skills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2000" b="0" i="1" u="none" strike="noStrike" dirty="0" smtClean="0">
                          <a:solidFill>
                            <a:srgbClr val="000000"/>
                          </a:solidFill>
                          <a:effectLst/>
                          <a:latin typeface="Arial" charset="0"/>
                        </a:rPr>
                        <a:t>Top repeated responses:</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Uninsured</a:t>
                      </a:r>
                      <a:r>
                        <a:rPr lang="en-US" sz="2000" b="0" i="0" u="none" strike="noStrike" baseline="0" dirty="0" smtClean="0">
                          <a:solidFill>
                            <a:srgbClr val="000000"/>
                          </a:solidFill>
                          <a:effectLst/>
                          <a:latin typeface="Arial" charset="0"/>
                        </a:rPr>
                        <a:t> and underinsured</a:t>
                      </a:r>
                      <a:r>
                        <a:rPr lang="en-US" sz="2000" b="0" i="0" u="none" strike="noStrike" dirty="0" smtClean="0">
                          <a:solidFill>
                            <a:srgbClr val="000000"/>
                          </a:solidFill>
                          <a:effectLst/>
                          <a:latin typeface="Arial" charset="0"/>
                        </a:rPr>
                        <a:t> </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Immigrants, refugees, patients who are undocumented, migrant workers </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Individuals experiencing homelessness</a:t>
                      </a:r>
                      <a:r>
                        <a:rPr lang="en-US" sz="2000" b="0" i="0" u="none" strike="noStrike" baseline="0" dirty="0" smtClean="0">
                          <a:solidFill>
                            <a:srgbClr val="000000"/>
                          </a:solidFill>
                          <a:effectLst/>
                          <a:latin typeface="Arial" charset="0"/>
                        </a:rPr>
                        <a:t> </a:t>
                      </a:r>
                      <a:endParaRPr lang="en-US" sz="2000" b="0" i="0" u="none" strike="noStrike" dirty="0" smtClean="0">
                        <a:solidFill>
                          <a:srgbClr val="000000"/>
                        </a:solidFill>
                        <a:effectLst/>
                        <a:latin typeface="Arial" charset="0"/>
                      </a:endParaRP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Medically underserved communities of color </a:t>
                      </a:r>
                    </a:p>
                    <a:p>
                      <a:pPr marL="342900" indent="-342900" rtl="0" fontAlgn="t">
                        <a:spcBef>
                          <a:spcPts val="0"/>
                        </a:spcBef>
                        <a:spcAft>
                          <a:spcPts val="0"/>
                        </a:spcAft>
                        <a:buFont typeface="Arial" charset="0"/>
                        <a:buChar char="•"/>
                      </a:pPr>
                      <a:r>
                        <a:rPr lang="en-US" sz="2000" b="0" i="0" u="none" strike="noStrike" dirty="0" smtClean="0">
                          <a:solidFill>
                            <a:srgbClr val="000000"/>
                          </a:solidFill>
                          <a:effectLst/>
                          <a:latin typeface="Arial" charset="0"/>
                        </a:rPr>
                        <a:t>Individuals struggling with addiction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9" name="Rectangle 48"/>
          <p:cNvSpPr/>
          <p:nvPr/>
        </p:nvSpPr>
        <p:spPr>
          <a:xfrm>
            <a:off x="12466317" y="25717500"/>
            <a:ext cx="7985761" cy="2895600"/>
          </a:xfrm>
          <a:prstGeom prst="rect">
            <a:avLst/>
          </a:prstGeom>
          <a:solidFill>
            <a:schemeClr val="bg2"/>
          </a:solidFill>
          <a:ln w="12700">
            <a:noFill/>
          </a:ln>
          <a:effectLst>
            <a:glow rad="127000">
              <a:schemeClr val="bg2">
                <a:alpha val="62000"/>
              </a:schemeClr>
            </a:glow>
          </a:effectLst>
        </p:spPr>
        <p:txBody>
          <a:bodyPr wrap="square" lIns="228600" tIns="228600" rIns="228600" bIns="228600">
            <a:noAutofit/>
          </a:bodyPr>
          <a:lstStyle/>
          <a:p>
            <a:pPr algn="ctr"/>
            <a:r>
              <a:rPr lang="en-US" sz="3200" dirty="0" smtClean="0">
                <a:ln w="0"/>
                <a:solidFill>
                  <a:schemeClr val="accent1"/>
                </a:solidFill>
                <a:effectLst>
                  <a:outerShdw blurRad="38100" dist="25400" dir="5400000" algn="ctr" rotWithShape="0">
                    <a:srgbClr val="6E747A">
                      <a:alpha val="43000"/>
                    </a:srgbClr>
                  </a:outerShdw>
                </a:effectLst>
                <a:latin typeface="Arial" charset="0"/>
              </a:rPr>
              <a:t>“</a:t>
            </a:r>
            <a:r>
              <a:rPr lang="en-US" sz="3200" dirty="0">
                <a:ln w="0"/>
                <a:solidFill>
                  <a:schemeClr val="accent1"/>
                </a:solidFill>
                <a:effectLst>
                  <a:outerShdw blurRad="38100" dist="25400" dir="5400000" algn="ctr" rotWithShape="0">
                    <a:srgbClr val="6E747A">
                      <a:alpha val="43000"/>
                    </a:srgbClr>
                  </a:outerShdw>
                </a:effectLst>
                <a:latin typeface="Arial" charset="0"/>
              </a:rPr>
              <a:t>Having other students who were like-minded and equally passionate about serving urban underserved population was the best </a:t>
            </a:r>
            <a:r>
              <a:rPr lang="en-US" sz="3200" dirty="0" smtClean="0">
                <a:ln w="0"/>
                <a:solidFill>
                  <a:schemeClr val="accent1"/>
                </a:solidFill>
                <a:effectLst>
                  <a:outerShdw blurRad="38100" dist="25400" dir="5400000" algn="ctr" rotWithShape="0">
                    <a:srgbClr val="6E747A">
                      <a:alpha val="43000"/>
                    </a:srgbClr>
                  </a:outerShdw>
                </a:effectLst>
                <a:latin typeface="Arial" charset="0"/>
              </a:rPr>
              <a:t>part of the program.“ </a:t>
            </a:r>
          </a:p>
          <a:p>
            <a:pPr algn="ctr"/>
            <a:r>
              <a:rPr lang="en-US" sz="3200" dirty="0" smtClean="0">
                <a:ln w="0"/>
                <a:solidFill>
                  <a:schemeClr val="accent1"/>
                </a:solidFill>
                <a:effectLst>
                  <a:outerShdw blurRad="38100" dist="25400" dir="5400000" algn="ctr" rotWithShape="0">
                    <a:srgbClr val="6E747A">
                      <a:alpha val="43000"/>
                    </a:srgbClr>
                  </a:outerShdw>
                </a:effectLst>
                <a:latin typeface="Arial" charset="0"/>
              </a:rPr>
              <a:t>– Alumni</a:t>
            </a:r>
          </a:p>
        </p:txBody>
      </p:sp>
      <p:sp>
        <p:nvSpPr>
          <p:cNvPr id="54" name="Rectangle 53"/>
          <p:cNvSpPr/>
          <p:nvPr/>
        </p:nvSpPr>
        <p:spPr>
          <a:xfrm>
            <a:off x="12466318" y="29294084"/>
            <a:ext cx="7985761" cy="2138056"/>
          </a:xfrm>
          <a:prstGeom prst="rect">
            <a:avLst/>
          </a:prstGeom>
          <a:solidFill>
            <a:schemeClr val="bg2"/>
          </a:solidFill>
          <a:ln w="12700">
            <a:noFill/>
          </a:ln>
          <a:effectLst>
            <a:glow rad="127000">
              <a:schemeClr val="bg2">
                <a:alpha val="62000"/>
              </a:schemeClr>
            </a:glow>
          </a:effectLst>
        </p:spPr>
        <p:txBody>
          <a:bodyPr wrap="square" lIns="228600" tIns="228600" rIns="228600" bIns="228600">
            <a:noAutofit/>
          </a:bodyPr>
          <a:lstStyle/>
          <a:p>
            <a:pPr algn="ctr"/>
            <a:r>
              <a:rPr lang="en-US" sz="3200" dirty="0" smtClean="0">
                <a:ln w="0"/>
                <a:solidFill>
                  <a:schemeClr val="accent1"/>
                </a:solidFill>
                <a:effectLst>
                  <a:outerShdw blurRad="38100" dist="25400" dir="5400000" algn="ctr" rotWithShape="0">
                    <a:srgbClr val="6E747A">
                      <a:alpha val="43000"/>
                    </a:srgbClr>
                  </a:outerShdw>
                </a:effectLst>
                <a:latin typeface="Arial" charset="0"/>
              </a:rPr>
              <a:t>“</a:t>
            </a:r>
            <a:r>
              <a:rPr lang="en-US" sz="3200" dirty="0">
                <a:ln w="0"/>
                <a:solidFill>
                  <a:schemeClr val="accent1"/>
                </a:solidFill>
                <a:effectLst>
                  <a:outerShdw blurRad="38100" dist="25400" dir="5400000" algn="ctr" rotWithShape="0">
                    <a:srgbClr val="6E747A">
                      <a:alpha val="43000"/>
                    </a:srgbClr>
                  </a:outerShdw>
                </a:effectLst>
                <a:latin typeface="Arial" charset="0"/>
              </a:rPr>
              <a:t>I'm an MS1 learning in the isolated COVID19 era. The community saved my sanity. </a:t>
            </a:r>
            <a:r>
              <a:rPr lang="en-US" sz="3200" dirty="0" smtClean="0">
                <a:ln w="0"/>
                <a:solidFill>
                  <a:schemeClr val="accent1"/>
                </a:solidFill>
                <a:effectLst>
                  <a:outerShdw blurRad="38100" dist="25400" dir="5400000" algn="ctr" rotWithShape="0">
                    <a:srgbClr val="6E747A">
                      <a:alpha val="43000"/>
                    </a:srgbClr>
                  </a:outerShdw>
                </a:effectLst>
                <a:latin typeface="Arial" charset="0"/>
              </a:rPr>
              <a:t>“</a:t>
            </a:r>
            <a:endParaRPr lang="en-US" sz="3200" dirty="0">
              <a:ln w="0"/>
              <a:solidFill>
                <a:schemeClr val="accent1"/>
              </a:solidFill>
              <a:effectLst>
                <a:outerShdw blurRad="38100" dist="25400" dir="5400000" algn="ctr" rotWithShape="0">
                  <a:srgbClr val="6E747A">
                    <a:alpha val="43000"/>
                  </a:srgbClr>
                </a:outerShdw>
              </a:effectLst>
              <a:latin typeface="Arial" charset="0"/>
            </a:endParaRPr>
          </a:p>
        </p:txBody>
      </p:sp>
      <p:pic>
        <p:nvPicPr>
          <p:cNvPr id="4" name="Picture 3"/>
          <p:cNvPicPr>
            <a:picLocks noChangeAspect="1"/>
          </p:cNvPicPr>
          <p:nvPr/>
        </p:nvPicPr>
        <p:blipFill>
          <a:blip r:embed="rId8"/>
          <a:stretch>
            <a:fillRect/>
          </a:stretch>
        </p:blipFill>
        <p:spPr>
          <a:xfrm>
            <a:off x="39502080" y="696304"/>
            <a:ext cx="2882900" cy="2882900"/>
          </a:xfrm>
          <a:prstGeom prst="rect">
            <a:avLst/>
          </a:prstGeom>
        </p:spPr>
      </p:pic>
      <p:pic>
        <p:nvPicPr>
          <p:cNvPr id="30" name="Picture 3" descr="hart, bar chart&#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2000" y="24092093"/>
            <a:ext cx="5981700" cy="33908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9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6608</TotalTime>
  <Words>1199</Words>
  <Application>Microsoft Macintosh PowerPoint</Application>
  <PresentationFormat>Custom</PresentationFormat>
  <Paragraphs>142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 Black</vt:lpstr>
      <vt:lpstr>Arial Narrow</vt:lpstr>
      <vt:lpstr>Calibri</vt:lpstr>
      <vt:lpstr>Trebuchet MS</vt:lpstr>
      <vt:lpstr>Arial</vt:lpstr>
      <vt:lpstr>With Guides</vt:lpstr>
      <vt:lpstr>Without Guides</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E Kang</cp:lastModifiedBy>
  <cp:revision>57</cp:revision>
  <dcterms:created xsi:type="dcterms:W3CDTF">2019-01-07T21:49:45Z</dcterms:created>
  <dcterms:modified xsi:type="dcterms:W3CDTF">2021-02-15T23:30:24Z</dcterms:modified>
</cp:coreProperties>
</file>