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B2D1F8"/>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A8A71-75BB-4239-A0B2-7A05A81F0682}" v="58" dt="2020-02-10T17:37:20.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574" autoAdjust="0"/>
    <p:restoredTop sz="94706" autoAdjust="0"/>
  </p:normalViewPr>
  <p:slideViewPr>
    <p:cSldViewPr snapToGrid="0" snapToObjects="1" showGuides="1">
      <p:cViewPr>
        <p:scale>
          <a:sx n="55" d="100"/>
          <a:sy n="55" d="100"/>
        </p:scale>
        <p:origin x="-60" y="-171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2/13/2020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 name="Rectangle 67"/>
          <p:cNvSpPr/>
          <p:nvPr userDrawn="1"/>
        </p:nvSpPr>
        <p:spPr>
          <a:xfrm rot="10800000">
            <a:off x="-2" y="15922872"/>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36”x60”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r>
                <a:rPr lang="en-US" sz="1000" b="1" dirty="0">
                  <a:solidFill>
                    <a:srgbClr val="FFFF00"/>
                  </a:solidFill>
                  <a:latin typeface="Trebuchet MS" pitchFamily="34" charset="0"/>
                </a:rPr>
                <a:t> </a:t>
              </a:r>
            </a:p>
            <a:p>
              <a:pPr algn="ctr"/>
              <a:endParaRPr lang="en-US" sz="14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a:solidFill>
                        <a:schemeClr val="tx1"/>
                      </a:solidFill>
                    </a:rPr>
                    <a:t>ORIGINAL</a:t>
                  </a: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030" name="Image" r:id="rId8" imgW="1828440" imgH="1117440" progId="Photoshop.Image.13">
                      <p:embed/>
                    </p:oleObj>
                  </mc:Choice>
                  <mc:Fallback>
                    <p:oleObj name="Image" r:id="rId8" imgW="1828440" imgH="1117440" progId="Photoshop.Image.13">
                      <p:embed/>
                      <p:pic>
                        <p:nvPicPr>
                          <p:cNvPr id="46" name="Object 45"/>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031" name="Image" r:id="rId10" imgW="1828440" imgH="1117440" progId="Photoshop.Image.13">
                      <p:embed/>
                    </p:oleObj>
                  </mc:Choice>
                  <mc:Fallback>
                    <p:oleObj name="Image" r:id="rId10" imgW="1828440" imgH="1117440" progId="Photoshop.Image.13">
                      <p:embed/>
                      <p:pic>
                        <p:nvPicPr>
                          <p:cNvPr id="47" name="Object 46"/>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a:solidFill>
                      <a:srgbClr val="FF0000"/>
                    </a:solidFill>
                  </a:rPr>
                  <a:t>Bad </a:t>
                </a:r>
                <a:r>
                  <a:rPr lang="en-US" sz="1200" dirty="0">
                    <a:solidFill>
                      <a:schemeClr val="bg1"/>
                    </a:solidFill>
                  </a:rPr>
                  <a:t>printing quality</a:t>
                </a: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032" name="Image" r:id="rId12" imgW="4571280" imgH="1688760" progId="Photoshop.Image.13">
                    <p:embed/>
                  </p:oleObj>
                </mc:Choice>
                <mc:Fallback>
                  <p:oleObj name="Image" r:id="rId12" imgW="4571280" imgH="1688760" progId="Photoshop.Image.13">
                    <p:embed/>
                    <p:pic>
                      <p:nvPicPr>
                        <p:cNvPr id="60" name="Object 59"/>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033" name="Image" r:id="rId15" imgW="1574280" imgH="1053720" progId="Photoshop.Image.13">
                    <p:embed/>
                  </p:oleObj>
                </mc:Choice>
                <mc:Fallback>
                  <p:oleObj name="Image" r:id="rId15" imgW="1574280" imgH="1053720" progId="Photoshop.Image.13">
                    <p:embed/>
                    <p:pic>
                      <p:nvPicPr>
                        <p:cNvPr id="62" name="Object 61"/>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4" name="Rectangle 43"/>
          <p:cNvSpPr/>
          <p:nvPr userDrawn="1"/>
        </p:nvSpPr>
        <p:spPr>
          <a:xfrm>
            <a:off x="-1" y="-55064"/>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userDrawn="1"/>
        </p:nvSpPr>
        <p:spPr>
          <a:xfrm>
            <a:off x="1" y="2212339"/>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userDrawn="1"/>
        </p:nvSpPr>
        <p:spPr>
          <a:xfrm>
            <a:off x="584473" y="2649220"/>
            <a:ext cx="6278488" cy="133731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userDrawn="1"/>
        </p:nvSpPr>
        <p:spPr>
          <a:xfrm>
            <a:off x="7236030" y="2649220"/>
            <a:ext cx="6278488" cy="133731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userDrawn="1"/>
        </p:nvSpPr>
        <p:spPr>
          <a:xfrm>
            <a:off x="13910043" y="2649220"/>
            <a:ext cx="6278488" cy="133731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userDrawn="1"/>
        </p:nvSpPr>
        <p:spPr>
          <a:xfrm>
            <a:off x="20578837" y="2649220"/>
            <a:ext cx="6278488" cy="133731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userDrawn="1"/>
        </p:nvSpPr>
        <p:spPr>
          <a:xfrm>
            <a:off x="28121677" y="14964380"/>
            <a:ext cx="3787074" cy="958492"/>
          </a:xfrm>
          <a:prstGeom prst="rect">
            <a:avLst/>
          </a:prstGeom>
          <a:noFill/>
        </p:spPr>
        <p:txBody>
          <a:bodyPr wrap="square" lIns="65304" tIns="32651" rIns="65304" bIns="32651" rtlCol="0">
            <a:spAutoFit/>
          </a:bodyPr>
          <a:lstStyle/>
          <a:p>
            <a:pPr marL="400050" indent="-400050">
              <a:lnSpc>
                <a:spcPct val="100000"/>
              </a:lnSpc>
            </a:pPr>
            <a:r>
              <a:rPr lang="en-US" sz="1600" dirty="0">
                <a:solidFill>
                  <a:schemeClr val="bg1"/>
                </a:solidFill>
              </a:rPr>
              <a:t>© 2015</a:t>
            </a:r>
            <a:r>
              <a:rPr lang="en-US" sz="1600" baseline="0" dirty="0">
                <a:solidFill>
                  <a:schemeClr val="bg1"/>
                </a:solidFill>
              </a:rPr>
              <a:t> </a:t>
            </a:r>
            <a:r>
              <a:rPr lang="en-US" sz="1600" dirty="0">
                <a:solidFill>
                  <a:schemeClr val="bg1"/>
                </a:solidFill>
              </a:rPr>
              <a:t>PosterPresentations.com</a:t>
            </a:r>
          </a:p>
          <a:p>
            <a:pPr marL="228600" indent="0">
              <a:lnSpc>
                <a:spcPct val="100000"/>
              </a:lnSpc>
            </a:pPr>
            <a:r>
              <a:rPr lang="en-US" sz="1400" dirty="0">
                <a:solidFill>
                  <a:schemeClr val="bg1"/>
                </a:solidFill>
              </a:rPr>
              <a:t>2117 Fourth Street ,</a:t>
            </a:r>
            <a:r>
              <a:rPr lang="en-US" sz="1400" baseline="0" dirty="0">
                <a:solidFill>
                  <a:schemeClr val="bg1"/>
                </a:solidFill>
              </a:rPr>
              <a:t> Unit C</a:t>
            </a:r>
          </a:p>
          <a:p>
            <a:pPr marL="228600" indent="0">
              <a:lnSpc>
                <a:spcPct val="100000"/>
              </a:lnSpc>
            </a:pPr>
            <a:r>
              <a:rPr lang="en-US" sz="1400" baseline="0" dirty="0">
                <a:solidFill>
                  <a:schemeClr val="bg1"/>
                </a:solidFill>
              </a:rPr>
              <a:t>Berkeley CA </a:t>
            </a:r>
            <a:r>
              <a:rPr lang="en-US" sz="1200" baseline="0" dirty="0">
                <a:solidFill>
                  <a:schemeClr val="bg1"/>
                </a:solidFill>
              </a:rPr>
              <a:t>94710</a:t>
            </a:r>
            <a:endParaRPr lang="en-US" sz="1400" baseline="0" dirty="0">
              <a:solidFill>
                <a:schemeClr val="bg1"/>
              </a:solidFill>
            </a:endParaRPr>
          </a:p>
          <a:p>
            <a:pPr marL="228600" indent="0">
              <a:lnSpc>
                <a:spcPct val="100000"/>
              </a:lnSpc>
            </a:pPr>
            <a:r>
              <a:rPr lang="en-US" sz="1400" b="1" baseline="0" dirty="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 name="Rectangle 38"/>
          <p:cNvSpPr/>
          <p:nvPr userDrawn="1"/>
        </p:nvSpPr>
        <p:spPr>
          <a:xfrm rot="10800000">
            <a:off x="-2" y="15922872"/>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2054" name="Image" r:id="rId4" imgW="4571280" imgH="1688760" progId="Photoshop.Image.13">
                    <p:embed/>
                  </p:oleObj>
                </mc:Choice>
                <mc:Fallback>
                  <p:oleObj name="Image" r:id="rId4" imgW="4571280" imgH="1688760" progId="Photoshop.Image.13">
                    <p:embed/>
                    <p:pic>
                      <p:nvPicPr>
                        <p:cNvPr id="58" name="Object 57"/>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2055" name="Image" r:id="rId7" imgW="1574280" imgH="1053720" progId="Photoshop.Image.13">
                    <p:embed/>
                  </p:oleObj>
                </mc:Choice>
                <mc:Fallback>
                  <p:oleObj name="Image" r:id="rId7" imgW="1574280" imgH="1053720" progId="Photoshop.Image.13">
                    <p:embed/>
                    <p:pic>
                      <p:nvPicPr>
                        <p:cNvPr id="60" name="Object 59"/>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38" name="Group 37"/>
          <p:cNvGrpSpPr>
            <a:grpSpLocks noChangeAspect="1"/>
          </p:cNvGrpSpPr>
          <p:nvPr userDrawn="1"/>
        </p:nvGrpSpPr>
        <p:grpSpPr>
          <a:xfrm>
            <a:off x="-7233765" y="3"/>
            <a:ext cx="6608534" cy="16459197"/>
            <a:chOff x="-11220550" y="-1"/>
            <a:chExt cx="11014226" cy="27432000"/>
          </a:xfrm>
        </p:grpSpPr>
        <p:sp>
          <p:nvSpPr>
            <p:cNvPr id="40" name="Rectangle 39"/>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36”x60”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r>
                <a:rPr lang="en-US" sz="1000" b="1" dirty="0">
                  <a:solidFill>
                    <a:srgbClr val="FFFF00"/>
                  </a:solidFill>
                  <a:latin typeface="Trebuchet MS" pitchFamily="34" charset="0"/>
                </a:rPr>
                <a:t> </a:t>
              </a:r>
            </a:p>
            <a:p>
              <a:pPr algn="ctr"/>
              <a:endParaRPr lang="en-US" sz="14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41" name="Straight Connector 40"/>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userDrawn="1"/>
          </p:nvPicPr>
          <p:blipFill>
            <a:blip r:embed="rId11"/>
            <a:stretch>
              <a:fillRect/>
            </a:stretch>
          </p:blipFill>
          <p:spPr>
            <a:xfrm>
              <a:off x="-10736023" y="7928687"/>
              <a:ext cx="1597665" cy="1001614"/>
            </a:xfrm>
            <a:prstGeom prst="rect">
              <a:avLst/>
            </a:prstGeom>
          </p:spPr>
        </p:pic>
        <p:pic>
          <p:nvPicPr>
            <p:cNvPr id="44" name="Picture 43"/>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5" name="Group 44"/>
            <p:cNvGrpSpPr/>
            <p:nvPr userDrawn="1"/>
          </p:nvGrpSpPr>
          <p:grpSpPr>
            <a:xfrm>
              <a:off x="-9844888" y="19920591"/>
              <a:ext cx="7631077" cy="1987421"/>
              <a:chOff x="-4516464" y="11354920"/>
              <a:chExt cx="3516822" cy="1095725"/>
            </a:xfrm>
          </p:grpSpPr>
          <p:grpSp>
            <p:nvGrpSpPr>
              <p:cNvPr id="66" name="Group 65"/>
              <p:cNvGrpSpPr/>
              <p:nvPr userDrawn="1"/>
            </p:nvGrpSpPr>
            <p:grpSpPr>
              <a:xfrm>
                <a:off x="-2783494" y="11354967"/>
                <a:ext cx="624373" cy="894738"/>
                <a:chOff x="-3958698" y="11538812"/>
                <a:chExt cx="779266" cy="1282149"/>
              </a:xfrm>
            </p:grpSpPr>
            <p:pic>
              <p:nvPicPr>
                <p:cNvPr id="72" name="Picture 71"/>
                <p:cNvPicPr>
                  <a:picLocks noChangeAspect="1"/>
                </p:cNvPicPr>
                <p:nvPr userDrawn="1"/>
              </p:nvPicPr>
              <p:blipFill>
                <a:blip r:embed="rId13"/>
                <a:stretch>
                  <a:fillRect/>
                </a:stretch>
              </p:blipFill>
              <p:spPr>
                <a:xfrm>
                  <a:off x="-3948160" y="11538812"/>
                  <a:ext cx="768728" cy="1090753"/>
                </a:xfrm>
                <a:prstGeom prst="rect">
                  <a:avLst/>
                </a:prstGeom>
              </p:spPr>
            </p:pic>
            <p:sp>
              <p:nvSpPr>
                <p:cNvPr id="73" name="TextBox 72"/>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a:solidFill>
                        <a:schemeClr val="tx1"/>
                      </a:solidFill>
                    </a:rPr>
                    <a:t>ORIGINAL</a:t>
                  </a:r>
                </a:p>
              </p:txBody>
            </p:sp>
          </p:grpSp>
          <p:grpSp>
            <p:nvGrpSpPr>
              <p:cNvPr id="67" name="Group 66"/>
              <p:cNvGrpSpPr/>
              <p:nvPr userDrawn="1"/>
            </p:nvGrpSpPr>
            <p:grpSpPr>
              <a:xfrm>
                <a:off x="-2033159" y="11354920"/>
                <a:ext cx="1033517" cy="907668"/>
                <a:chOff x="-2921738" y="11604219"/>
                <a:chExt cx="1420279" cy="1247338"/>
              </a:xfrm>
            </p:grpSpPr>
            <p:pic>
              <p:nvPicPr>
                <p:cNvPr id="70" name="Picture 69"/>
                <p:cNvPicPr>
                  <a:picLocks noChangeAspect="1"/>
                </p:cNvPicPr>
                <p:nvPr userDrawn="1"/>
              </p:nvPicPr>
              <p:blipFill>
                <a:blip r:embed="rId13"/>
                <a:stretch>
                  <a:fillRect/>
                </a:stretch>
              </p:blipFill>
              <p:spPr>
                <a:xfrm>
                  <a:off x="-2921738" y="11604219"/>
                  <a:ext cx="1420279" cy="1029695"/>
                </a:xfrm>
                <a:prstGeom prst="rect">
                  <a:avLst/>
                </a:prstGeom>
              </p:spPr>
            </p:pic>
            <p:sp>
              <p:nvSpPr>
                <p:cNvPr id="71" name="TextBox 70"/>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8" name="Picture 67"/>
              <p:cNvPicPr>
                <a:picLocks noChangeAspect="1"/>
              </p:cNvPicPr>
              <p:nvPr userDrawn="1"/>
            </p:nvPicPr>
            <p:blipFill>
              <a:blip r:embed="rId14"/>
              <a:stretch>
                <a:fillRect/>
              </a:stretch>
            </p:blipFill>
            <p:spPr>
              <a:xfrm>
                <a:off x="-4516464" y="11354941"/>
                <a:ext cx="1098742" cy="847761"/>
              </a:xfrm>
              <a:prstGeom prst="rect">
                <a:avLst/>
              </a:prstGeom>
            </p:spPr>
          </p:pic>
          <p:sp>
            <p:nvSpPr>
              <p:cNvPr id="69" name="TextBox 68"/>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6" name="Group 45"/>
            <p:cNvGrpSpPr/>
            <p:nvPr userDrawn="1"/>
          </p:nvGrpSpPr>
          <p:grpSpPr>
            <a:xfrm>
              <a:off x="-10453959" y="23717523"/>
              <a:ext cx="9139095" cy="2061267"/>
              <a:chOff x="-4818881" y="13423406"/>
              <a:chExt cx="4211800" cy="1136440"/>
            </a:xfrm>
          </p:grpSpPr>
          <p:graphicFrame>
            <p:nvGraphicFramePr>
              <p:cNvPr id="47" name="Object 46"/>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2056" name="Image" r:id="rId15" imgW="1828440" imgH="1117440" progId="Photoshop.Image.13">
                      <p:embed/>
                    </p:oleObj>
                  </mc:Choice>
                  <mc:Fallback>
                    <p:oleObj name="Image" r:id="rId15" imgW="1828440" imgH="1117440" progId="Photoshop.Image.13">
                      <p:embed/>
                      <p:pic>
                        <p:nvPicPr>
                          <p:cNvPr id="47" name="Object 46"/>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48" name="Object 47"/>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2057" name="Image" r:id="rId17" imgW="1828440" imgH="1117440" progId="Photoshop.Image.13">
                      <p:embed/>
                    </p:oleObj>
                  </mc:Choice>
                  <mc:Fallback>
                    <p:oleObj name="Image" r:id="rId17" imgW="1828440" imgH="1117440" progId="Photoshop.Image.13">
                      <p:embed/>
                      <p:pic>
                        <p:nvPicPr>
                          <p:cNvPr id="48" name="Object 47"/>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49" name="TextBox 48"/>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50" name="TextBox 49"/>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a:solidFill>
                      <a:srgbClr val="FF0000"/>
                    </a:solidFill>
                  </a:rPr>
                  <a:t>Bad </a:t>
                </a:r>
                <a:r>
                  <a:rPr lang="en-US" sz="1200" dirty="0">
                    <a:solidFill>
                      <a:schemeClr val="bg1"/>
                    </a:solidFill>
                  </a:rPr>
                  <a:t>printing quality</a:t>
                </a:r>
              </a:p>
            </p:txBody>
          </p:sp>
        </p:grpSp>
      </p:grpSp>
      <p:sp>
        <p:nvSpPr>
          <p:cNvPr id="43" name="Rectangle 42"/>
          <p:cNvSpPr/>
          <p:nvPr userDrawn="1"/>
        </p:nvSpPr>
        <p:spPr>
          <a:xfrm>
            <a:off x="-1" y="-55064"/>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userDrawn="1"/>
        </p:nvSpPr>
        <p:spPr>
          <a:xfrm>
            <a:off x="1" y="2212339"/>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userDrawn="1"/>
        </p:nvSpPr>
        <p:spPr>
          <a:xfrm>
            <a:off x="584473" y="2628900"/>
            <a:ext cx="8517410" cy="1327365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userDrawn="1"/>
        </p:nvSpPr>
        <p:spPr>
          <a:xfrm>
            <a:off x="9479937" y="2628900"/>
            <a:ext cx="8490857" cy="1327365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userDrawn="1"/>
        </p:nvSpPr>
        <p:spPr>
          <a:xfrm>
            <a:off x="18348847" y="2628900"/>
            <a:ext cx="8490857" cy="1327365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userDrawn="1"/>
        </p:nvSpPr>
        <p:spPr>
          <a:xfrm>
            <a:off x="28121677" y="14964380"/>
            <a:ext cx="3907724" cy="958492"/>
          </a:xfrm>
          <a:prstGeom prst="rect">
            <a:avLst/>
          </a:prstGeom>
          <a:noFill/>
        </p:spPr>
        <p:txBody>
          <a:bodyPr wrap="square" lIns="65304" tIns="32651" rIns="65304" bIns="32651" rtlCol="0">
            <a:spAutoFit/>
          </a:bodyPr>
          <a:lstStyle/>
          <a:p>
            <a:pPr marL="400050" indent="-400050">
              <a:lnSpc>
                <a:spcPct val="100000"/>
              </a:lnSpc>
            </a:pPr>
            <a:r>
              <a:rPr lang="en-US" sz="1600" dirty="0">
                <a:solidFill>
                  <a:schemeClr val="bg1"/>
                </a:solidFill>
              </a:rPr>
              <a:t>© 2015</a:t>
            </a:r>
            <a:r>
              <a:rPr lang="en-US" sz="1600" baseline="0" dirty="0">
                <a:solidFill>
                  <a:schemeClr val="bg1"/>
                </a:solidFill>
              </a:rPr>
              <a:t> </a:t>
            </a:r>
            <a:r>
              <a:rPr lang="en-US" sz="1600" dirty="0">
                <a:solidFill>
                  <a:schemeClr val="bg1"/>
                </a:solidFill>
              </a:rPr>
              <a:t>PosterPresentations.com</a:t>
            </a:r>
          </a:p>
          <a:p>
            <a:pPr marL="228600" indent="0">
              <a:lnSpc>
                <a:spcPct val="100000"/>
              </a:lnSpc>
            </a:pPr>
            <a:r>
              <a:rPr lang="en-US" sz="1400" dirty="0">
                <a:solidFill>
                  <a:schemeClr val="bg1"/>
                </a:solidFill>
              </a:rPr>
              <a:t>2117 Fourth Street ,</a:t>
            </a:r>
            <a:r>
              <a:rPr lang="en-US" sz="1400" baseline="0" dirty="0">
                <a:solidFill>
                  <a:schemeClr val="bg1"/>
                </a:solidFill>
              </a:rPr>
              <a:t> Unit C</a:t>
            </a:r>
          </a:p>
          <a:p>
            <a:pPr marL="228600" indent="0">
              <a:lnSpc>
                <a:spcPct val="100000"/>
              </a:lnSpc>
            </a:pPr>
            <a:r>
              <a:rPr lang="en-US" sz="1400" baseline="0" dirty="0">
                <a:solidFill>
                  <a:schemeClr val="bg1"/>
                </a:solidFill>
              </a:rPr>
              <a:t>Berkeley CA </a:t>
            </a:r>
            <a:r>
              <a:rPr lang="en-US" sz="1200" baseline="0" dirty="0">
                <a:solidFill>
                  <a:schemeClr val="bg1"/>
                </a:solidFill>
              </a:rPr>
              <a:t>94710</a:t>
            </a:r>
            <a:endParaRPr lang="en-US" sz="1400" baseline="0" dirty="0">
              <a:solidFill>
                <a:schemeClr val="bg1"/>
              </a:solidFill>
            </a:endParaRPr>
          </a:p>
          <a:p>
            <a:pPr marL="228600" indent="0">
              <a:lnSpc>
                <a:spcPct val="100000"/>
              </a:lnSpc>
            </a:pPr>
            <a:r>
              <a:rPr lang="en-US" sz="1400" b="1" baseline="0" dirty="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 name="Rectangle 36"/>
          <p:cNvSpPr/>
          <p:nvPr userDrawn="1"/>
        </p:nvSpPr>
        <p:spPr>
          <a:xfrm rot="10800000">
            <a:off x="-2" y="15922872"/>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3078" name="Image" r:id="rId4" imgW="4571280" imgH="1688760" progId="Photoshop.Image.13">
                    <p:embed/>
                  </p:oleObj>
                </mc:Choice>
                <mc:Fallback>
                  <p:oleObj name="Image" r:id="rId4" imgW="4571280" imgH="1688760" progId="Photoshop.Image.13">
                    <p:embed/>
                    <p:pic>
                      <p:nvPicPr>
                        <p:cNvPr id="58" name="Object 57"/>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3079" name="Image" r:id="rId7" imgW="1574280" imgH="1053720" progId="Photoshop.Image.13">
                    <p:embed/>
                  </p:oleObj>
                </mc:Choice>
                <mc:Fallback>
                  <p:oleObj name="Image" r:id="rId7" imgW="1574280" imgH="1053720" progId="Photoshop.Image.13">
                    <p:embed/>
                    <p:pic>
                      <p:nvPicPr>
                        <p:cNvPr id="60" name="Object 59"/>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44" name="Group 43"/>
          <p:cNvGrpSpPr>
            <a:grpSpLocks noChangeAspect="1"/>
          </p:cNvGrpSpPr>
          <p:nvPr userDrawn="1"/>
        </p:nvGrpSpPr>
        <p:grpSpPr>
          <a:xfrm>
            <a:off x="-7233765" y="3"/>
            <a:ext cx="6608534" cy="16459197"/>
            <a:chOff x="-11220550" y="-1"/>
            <a:chExt cx="11014226" cy="27432000"/>
          </a:xfrm>
        </p:grpSpPr>
        <p:sp>
          <p:nvSpPr>
            <p:cNvPr id="45" name="Rectangle 44"/>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36”x60”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r>
                <a:rPr lang="en-US" sz="1000" b="1" dirty="0">
                  <a:solidFill>
                    <a:srgbClr val="FFFF00"/>
                  </a:solidFill>
                  <a:latin typeface="Trebuchet MS" pitchFamily="34" charset="0"/>
                </a:rPr>
                <a:t> </a:t>
              </a:r>
            </a:p>
            <a:p>
              <a:pPr algn="ctr"/>
              <a:endParaRPr lang="en-US" sz="14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46" name="Straight Connector 45"/>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userDrawn="1"/>
          </p:nvPicPr>
          <p:blipFill>
            <a:blip r:embed="rId11"/>
            <a:stretch>
              <a:fillRect/>
            </a:stretch>
          </p:blipFill>
          <p:spPr>
            <a:xfrm>
              <a:off x="-10736023" y="7928687"/>
              <a:ext cx="1597665" cy="1001614"/>
            </a:xfrm>
            <a:prstGeom prst="rect">
              <a:avLst/>
            </a:prstGeom>
          </p:spPr>
        </p:pic>
        <p:pic>
          <p:nvPicPr>
            <p:cNvPr id="48" name="Picture 47"/>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9" name="Group 48"/>
            <p:cNvGrpSpPr/>
            <p:nvPr userDrawn="1"/>
          </p:nvGrpSpPr>
          <p:grpSpPr>
            <a:xfrm>
              <a:off x="-9844888" y="19920591"/>
              <a:ext cx="7631077" cy="1987421"/>
              <a:chOff x="-4516464" y="11354920"/>
              <a:chExt cx="3516822" cy="1095725"/>
            </a:xfrm>
          </p:grpSpPr>
          <p:grpSp>
            <p:nvGrpSpPr>
              <p:cNvPr id="70" name="Group 69"/>
              <p:cNvGrpSpPr/>
              <p:nvPr userDrawn="1"/>
            </p:nvGrpSpPr>
            <p:grpSpPr>
              <a:xfrm>
                <a:off x="-2783494" y="11354967"/>
                <a:ext cx="624373" cy="894738"/>
                <a:chOff x="-3958698" y="11538812"/>
                <a:chExt cx="779266" cy="1282149"/>
              </a:xfrm>
            </p:grpSpPr>
            <p:pic>
              <p:nvPicPr>
                <p:cNvPr id="76" name="Picture 75"/>
                <p:cNvPicPr>
                  <a:picLocks noChangeAspect="1"/>
                </p:cNvPicPr>
                <p:nvPr userDrawn="1"/>
              </p:nvPicPr>
              <p:blipFill>
                <a:blip r:embed="rId13"/>
                <a:stretch>
                  <a:fillRect/>
                </a:stretch>
              </p:blipFill>
              <p:spPr>
                <a:xfrm>
                  <a:off x="-3948160" y="11538812"/>
                  <a:ext cx="768728" cy="1090753"/>
                </a:xfrm>
                <a:prstGeom prst="rect">
                  <a:avLst/>
                </a:prstGeom>
              </p:spPr>
            </p:pic>
            <p:sp>
              <p:nvSpPr>
                <p:cNvPr id="77" name="TextBox 7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a:solidFill>
                        <a:schemeClr val="tx1"/>
                      </a:solidFill>
                    </a:rPr>
                    <a:t>ORIGINAL</a:t>
                  </a:r>
                </a:p>
              </p:txBody>
            </p:sp>
          </p:grpSp>
          <p:grpSp>
            <p:nvGrpSpPr>
              <p:cNvPr id="71" name="Group 70"/>
              <p:cNvGrpSpPr/>
              <p:nvPr userDrawn="1"/>
            </p:nvGrpSpPr>
            <p:grpSpPr>
              <a:xfrm>
                <a:off x="-2033159" y="11354920"/>
                <a:ext cx="1033517" cy="907668"/>
                <a:chOff x="-2921738" y="11604219"/>
                <a:chExt cx="1420279" cy="1247338"/>
              </a:xfrm>
            </p:grpSpPr>
            <p:pic>
              <p:nvPicPr>
                <p:cNvPr id="74" name="Picture 73"/>
                <p:cNvPicPr>
                  <a:picLocks noChangeAspect="1"/>
                </p:cNvPicPr>
                <p:nvPr userDrawn="1"/>
              </p:nvPicPr>
              <p:blipFill>
                <a:blip r:embed="rId13"/>
                <a:stretch>
                  <a:fillRect/>
                </a:stretch>
              </p:blipFill>
              <p:spPr>
                <a:xfrm>
                  <a:off x="-2921738" y="11604219"/>
                  <a:ext cx="1420279" cy="1029695"/>
                </a:xfrm>
                <a:prstGeom prst="rect">
                  <a:avLst/>
                </a:prstGeom>
              </p:spPr>
            </p:pic>
            <p:sp>
              <p:nvSpPr>
                <p:cNvPr id="75" name="TextBox 7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72" name="Picture 71"/>
              <p:cNvPicPr>
                <a:picLocks noChangeAspect="1"/>
              </p:cNvPicPr>
              <p:nvPr userDrawn="1"/>
            </p:nvPicPr>
            <p:blipFill>
              <a:blip r:embed="rId14"/>
              <a:stretch>
                <a:fillRect/>
              </a:stretch>
            </p:blipFill>
            <p:spPr>
              <a:xfrm>
                <a:off x="-4516464" y="11354941"/>
                <a:ext cx="1098742" cy="847761"/>
              </a:xfrm>
              <a:prstGeom prst="rect">
                <a:avLst/>
              </a:prstGeom>
            </p:spPr>
          </p:pic>
          <p:sp>
            <p:nvSpPr>
              <p:cNvPr id="73" name="TextBox 7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0" name="Group 49"/>
            <p:cNvGrpSpPr/>
            <p:nvPr userDrawn="1"/>
          </p:nvGrpSpPr>
          <p:grpSpPr>
            <a:xfrm>
              <a:off x="-10453959" y="23717523"/>
              <a:ext cx="9139095" cy="2061267"/>
              <a:chOff x="-4818881" y="13423406"/>
              <a:chExt cx="4211800" cy="1136440"/>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3080" name="Image" r:id="rId15" imgW="1828440" imgH="1117440" progId="Photoshop.Image.13">
                      <p:embed/>
                    </p:oleObj>
                  </mc:Choice>
                  <mc:Fallback>
                    <p:oleObj name="Image" r:id="rId15" imgW="1828440" imgH="1117440" progId="Photoshop.Image.13">
                      <p:embed/>
                      <p:pic>
                        <p:nvPicPr>
                          <p:cNvPr id="66" name="Object 65"/>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3081" name="Image" r:id="rId17" imgW="1828440" imgH="1117440" progId="Photoshop.Image.13">
                      <p:embed/>
                    </p:oleObj>
                  </mc:Choice>
                  <mc:Fallback>
                    <p:oleObj name="Image" r:id="rId17" imgW="1828440" imgH="1117440" progId="Photoshop.Image.13">
                      <p:embed/>
                      <p:pic>
                        <p:nvPicPr>
                          <p:cNvPr id="67" name="Object 66"/>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68" name="TextBox 6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69" name="TextBox 6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a:solidFill>
                      <a:srgbClr val="FF0000"/>
                    </a:solidFill>
                  </a:rPr>
                  <a:t>Bad </a:t>
                </a:r>
                <a:r>
                  <a:rPr lang="en-US" sz="1200" dirty="0">
                    <a:solidFill>
                      <a:schemeClr val="bg1"/>
                    </a:solidFill>
                  </a:rPr>
                  <a:t>printing quality</a:t>
                </a:r>
              </a:p>
            </p:txBody>
          </p:sp>
        </p:grpSp>
      </p:grpSp>
      <p:sp>
        <p:nvSpPr>
          <p:cNvPr id="38" name="Rectangle 37"/>
          <p:cNvSpPr/>
          <p:nvPr userDrawn="1"/>
        </p:nvSpPr>
        <p:spPr>
          <a:xfrm>
            <a:off x="-1" y="-55064"/>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1" y="2212339"/>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584473" y="2628900"/>
            <a:ext cx="6273527" cy="1327365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20586973" y="2628900"/>
            <a:ext cx="6273527" cy="1327365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7216277" y="2628900"/>
            <a:ext cx="13012420" cy="13273652"/>
          </a:xfrm>
          <a:prstGeom prst="roundRect">
            <a:avLst>
              <a:gd name="adj" fmla="val 11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userDrawn="1"/>
        </p:nvSpPr>
        <p:spPr>
          <a:xfrm>
            <a:off x="28121677" y="14964380"/>
            <a:ext cx="3977574" cy="958492"/>
          </a:xfrm>
          <a:prstGeom prst="rect">
            <a:avLst/>
          </a:prstGeom>
          <a:noFill/>
        </p:spPr>
        <p:txBody>
          <a:bodyPr wrap="square" lIns="65304" tIns="32651" rIns="65304" bIns="32651" rtlCol="0">
            <a:spAutoFit/>
          </a:bodyPr>
          <a:lstStyle/>
          <a:p>
            <a:pPr marL="400050" indent="-400050">
              <a:lnSpc>
                <a:spcPct val="100000"/>
              </a:lnSpc>
            </a:pPr>
            <a:r>
              <a:rPr lang="en-US" sz="1600" dirty="0">
                <a:solidFill>
                  <a:schemeClr val="bg1"/>
                </a:solidFill>
              </a:rPr>
              <a:t>© 2015</a:t>
            </a:r>
            <a:r>
              <a:rPr lang="en-US" sz="1600" baseline="0" dirty="0">
                <a:solidFill>
                  <a:schemeClr val="bg1"/>
                </a:solidFill>
              </a:rPr>
              <a:t> </a:t>
            </a:r>
            <a:r>
              <a:rPr lang="en-US" sz="1600" dirty="0">
                <a:solidFill>
                  <a:schemeClr val="bg1"/>
                </a:solidFill>
              </a:rPr>
              <a:t>PosterPresentations.com</a:t>
            </a:r>
          </a:p>
          <a:p>
            <a:pPr marL="228600" indent="0">
              <a:lnSpc>
                <a:spcPct val="100000"/>
              </a:lnSpc>
            </a:pPr>
            <a:r>
              <a:rPr lang="en-US" sz="1400" dirty="0">
                <a:solidFill>
                  <a:schemeClr val="bg1"/>
                </a:solidFill>
              </a:rPr>
              <a:t>2117 Fourth Street ,</a:t>
            </a:r>
            <a:r>
              <a:rPr lang="en-US" sz="1400" baseline="0" dirty="0">
                <a:solidFill>
                  <a:schemeClr val="bg1"/>
                </a:solidFill>
              </a:rPr>
              <a:t> Unit C</a:t>
            </a:r>
          </a:p>
          <a:p>
            <a:pPr marL="228600" indent="0">
              <a:lnSpc>
                <a:spcPct val="100000"/>
              </a:lnSpc>
            </a:pPr>
            <a:r>
              <a:rPr lang="en-US" sz="1400" baseline="0" dirty="0">
                <a:solidFill>
                  <a:schemeClr val="bg1"/>
                </a:solidFill>
              </a:rPr>
              <a:t>Berkeley CA </a:t>
            </a:r>
            <a:r>
              <a:rPr lang="en-US" sz="1200" baseline="0" dirty="0">
                <a:solidFill>
                  <a:schemeClr val="bg1"/>
                </a:solidFill>
              </a:rPr>
              <a:t>94710</a:t>
            </a:r>
            <a:endParaRPr lang="en-US" sz="1400" baseline="0" dirty="0">
              <a:solidFill>
                <a:schemeClr val="bg1"/>
              </a:solidFill>
            </a:endParaRPr>
          </a:p>
          <a:p>
            <a:pPr marL="228600" indent="0">
              <a:lnSpc>
                <a:spcPct val="100000"/>
              </a:lnSpc>
            </a:pPr>
            <a:r>
              <a:rPr lang="en-US" sz="1400" b="1" baseline="0" dirty="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jp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a:xfrm>
            <a:off x="592507" y="3404839"/>
            <a:ext cx="6285508" cy="4646533"/>
          </a:xfrm>
        </p:spPr>
        <p:txBody>
          <a:bodyPr/>
          <a:lstStyle/>
          <a:p>
            <a:pPr algn="just"/>
            <a:r>
              <a:rPr lang="en-US" sz="1600" dirty="0">
                <a:latin typeface="Calibri" panose="020F0502020204030204" pitchFamily="34" charset="0"/>
                <a:cs typeface="Calibri" panose="020F0502020204030204" pitchFamily="34" charset="0"/>
              </a:rPr>
              <a:t>Previous research examining the diversity and inclusion of editorial review boards has revealed that the participation of women in editorial boards of major medical journals is extremely underrepresented.  One analysis of women on editorial boards of major medical journals found that only 15.9% of the major medical journals that were investigated had editors in chief that were women. Also, less than one fifth  of all editorial board members were women (</a:t>
            </a:r>
            <a:r>
              <a:rPr lang="en-US" sz="1600" dirty="0" err="1">
                <a:latin typeface="Calibri" panose="020F0502020204030204" pitchFamily="34" charset="0"/>
                <a:cs typeface="Calibri" panose="020F0502020204030204" pitchFamily="34" charset="0"/>
              </a:rPr>
              <a:t>Amrein</a:t>
            </a:r>
            <a:r>
              <a:rPr lang="en-US" sz="1600" dirty="0">
                <a:latin typeface="Calibri" panose="020F0502020204030204" pitchFamily="34" charset="0"/>
                <a:cs typeface="Calibri" panose="020F0502020204030204" pitchFamily="34" charset="0"/>
              </a:rPr>
              <a:t> et al, 2011).</a:t>
            </a:r>
          </a:p>
          <a:p>
            <a:pPr algn="just"/>
            <a:endParaRPr lang="en-US" sz="1600" dirty="0">
              <a:latin typeface="Calibri" panose="020F0502020204030204" pitchFamily="34" charset="0"/>
              <a:cs typeface="Calibri" panose="020F0502020204030204" pitchFamily="34" charset="0"/>
            </a:endParaRPr>
          </a:p>
          <a:p>
            <a:pPr algn="just"/>
            <a:r>
              <a:rPr lang="en-US" sz="1600" dirty="0">
                <a:latin typeface="Calibri" panose="020F0502020204030204" pitchFamily="34" charset="0"/>
                <a:cs typeface="Calibri" panose="020F0502020204030204" pitchFamily="34" charset="0"/>
              </a:rPr>
              <a:t>Although there are many studies investigating gender diversity of editorial boards, no previous research has examined participation of people from racial groups that are underrepresented in medicine (URM). Lack of representation as editors-in-chief and on editorial boards leads to bias and a lack of adequate scientific quality in these journals, as evidenced by recent publication of content in the journal Neurology that was universally recognized as being racist and discriminatory. </a:t>
            </a:r>
          </a:p>
          <a:p>
            <a:pPr algn="just"/>
            <a:endParaRPr lang="en-US" sz="1600" dirty="0">
              <a:latin typeface="Calibri" panose="020F0502020204030204" pitchFamily="34" charset="0"/>
              <a:cs typeface="Calibri" panose="020F0502020204030204" pitchFamily="34" charset="0"/>
            </a:endParaRPr>
          </a:p>
          <a:p>
            <a:pPr algn="just"/>
            <a:endParaRPr lang="en-US" sz="1600" dirty="0">
              <a:latin typeface="Cambria" panose="02040503050406030204" pitchFamily="18" charset="0"/>
            </a:endParaRPr>
          </a:p>
        </p:txBody>
      </p:sp>
      <p:sp>
        <p:nvSpPr>
          <p:cNvPr id="299" name="Text Placeholder 298"/>
          <p:cNvSpPr>
            <a:spLocks noGrp="1"/>
          </p:cNvSpPr>
          <p:nvPr>
            <p:ph type="body" sz="quarter" idx="11"/>
          </p:nvPr>
        </p:nvSpPr>
        <p:spPr>
          <a:xfrm>
            <a:off x="475745" y="3025622"/>
            <a:ext cx="6280547" cy="428684"/>
          </a:xfrm>
        </p:spPr>
        <p:txBody>
          <a:bodyPr/>
          <a:lstStyle/>
          <a:p>
            <a:r>
              <a:rPr lang="en-US" u="none" dirty="0"/>
              <a:t>Introduction</a:t>
            </a:r>
            <a:endParaRPr lang="en-US" u="none" dirty="0">
              <a:solidFill>
                <a:schemeClr val="accent5">
                  <a:lumMod val="50000"/>
                </a:schemeClr>
              </a:solidFill>
            </a:endParaRPr>
          </a:p>
        </p:txBody>
      </p:sp>
      <p:sp>
        <p:nvSpPr>
          <p:cNvPr id="302" name="Text Placeholder 301"/>
          <p:cNvSpPr>
            <a:spLocks noGrp="1"/>
          </p:cNvSpPr>
          <p:nvPr>
            <p:ph type="body" sz="quarter" idx="19"/>
          </p:nvPr>
        </p:nvSpPr>
        <p:spPr>
          <a:xfrm>
            <a:off x="592507" y="8122092"/>
            <a:ext cx="6286500" cy="4726555"/>
          </a:xfrm>
        </p:spPr>
        <p:txBody>
          <a:bodyPr/>
          <a:lstStyle/>
          <a:p>
            <a:pPr marL="342900" indent="-342900" algn="just">
              <a:spcBef>
                <a:spcPts val="0"/>
              </a:spcBef>
              <a:spcAft>
                <a:spcPts val="1000"/>
              </a:spcAft>
              <a:buFont typeface="+mj-lt"/>
              <a:buAutoNum type="arabicPeriod"/>
            </a:pPr>
            <a:r>
              <a:rPr lang="en-US" sz="1600" dirty="0">
                <a:latin typeface="Calibri" panose="020F0502020204030204" pitchFamily="34" charset="0"/>
                <a:ea typeface="Cambria" panose="02040503050406030204" pitchFamily="18" charset="0"/>
                <a:cs typeface="Calibri" panose="020F0502020204030204" pitchFamily="34" charset="0"/>
              </a:rPr>
              <a:t>To examine the gender and underrepresented minority </a:t>
            </a:r>
            <a:r>
              <a:rPr lang="en-US" sz="1600">
                <a:latin typeface="Calibri" panose="020F0502020204030204" pitchFamily="34" charset="0"/>
                <a:ea typeface="Cambria" panose="02040503050406030204" pitchFamily="18" charset="0"/>
                <a:cs typeface="Calibri" panose="020F0502020204030204" pitchFamily="34" charset="0"/>
              </a:rPr>
              <a:t>in medicine (URM) </a:t>
            </a:r>
            <a:r>
              <a:rPr lang="en-US" sz="1600" dirty="0">
                <a:latin typeface="Calibri" panose="020F0502020204030204" pitchFamily="34" charset="0"/>
                <a:ea typeface="Cambria" panose="02040503050406030204" pitchFamily="18" charset="0"/>
                <a:cs typeface="Calibri" panose="020F0502020204030204" pitchFamily="34" charset="0"/>
              </a:rPr>
              <a:t>demographic makeup of Editorial boards of US Psychiatry and Neuroscience Journals and select editorial boards of global Psychiatry and Neuroscience Journals. </a:t>
            </a:r>
          </a:p>
          <a:p>
            <a:pPr marL="342900" indent="-342900" algn="just">
              <a:spcBef>
                <a:spcPts val="0"/>
              </a:spcBef>
              <a:spcAft>
                <a:spcPts val="1000"/>
              </a:spcAft>
              <a:buFont typeface="+mj-lt"/>
              <a:buAutoNum type="arabicPeriod"/>
            </a:pPr>
            <a:r>
              <a:rPr lang="en-US" sz="1600" dirty="0">
                <a:latin typeface="Calibri" panose="020F0502020204030204" pitchFamily="34" charset="0"/>
                <a:ea typeface="Cambria" panose="02040503050406030204" pitchFamily="18" charset="0"/>
                <a:cs typeface="Calibri" panose="020F0502020204030204" pitchFamily="34" charset="0"/>
              </a:rPr>
              <a:t>Ascertain editorial board member recruitment processes as it pertains to gender and underrepresented minority in medicine diversification and inclusion. </a:t>
            </a:r>
          </a:p>
          <a:p>
            <a:pPr marL="342900" indent="-342900" algn="just">
              <a:spcBef>
                <a:spcPts val="0"/>
              </a:spcBef>
              <a:spcAft>
                <a:spcPts val="1000"/>
              </a:spcAft>
              <a:buFont typeface="+mj-lt"/>
              <a:buAutoNum type="arabicPeriod"/>
            </a:pPr>
            <a:r>
              <a:rPr lang="en-US" sz="1600" b="1" dirty="0">
                <a:latin typeface="Calibri" panose="020F0502020204030204" pitchFamily="34" charset="0"/>
                <a:ea typeface="Cambria" panose="02040503050406030204" pitchFamily="18" charset="0"/>
                <a:cs typeface="Calibri" panose="020F0502020204030204" pitchFamily="34" charset="0"/>
              </a:rPr>
              <a:t>We hypothesize that underrepresented groups in medicine rarely serve on editorial boards due to a complex set of poorly understood and unaddressed barriers.</a:t>
            </a: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p:txBody>
      </p:sp>
      <p:sp>
        <p:nvSpPr>
          <p:cNvPr id="303" name="Text Placeholder 302"/>
          <p:cNvSpPr>
            <a:spLocks noGrp="1"/>
          </p:cNvSpPr>
          <p:nvPr>
            <p:ph type="body" sz="quarter" idx="20"/>
          </p:nvPr>
        </p:nvSpPr>
        <p:spPr>
          <a:xfrm>
            <a:off x="610091" y="11485303"/>
            <a:ext cx="6281539" cy="428684"/>
          </a:xfrm>
        </p:spPr>
        <p:txBody>
          <a:bodyPr/>
          <a:lstStyle/>
          <a:p>
            <a:r>
              <a:rPr lang="en-US" u="none" dirty="0"/>
              <a:t>What does “Underrepresented in Medicine” mean?</a:t>
            </a:r>
            <a:endParaRPr lang="en-US" u="none" dirty="0">
              <a:solidFill>
                <a:schemeClr val="accent5">
                  <a:lumMod val="50000"/>
                </a:schemeClr>
              </a:solidFill>
            </a:endParaRPr>
          </a:p>
        </p:txBody>
      </p:sp>
      <p:sp>
        <p:nvSpPr>
          <p:cNvPr id="305" name="Text Placeholder 304"/>
          <p:cNvSpPr>
            <a:spLocks noGrp="1"/>
          </p:cNvSpPr>
          <p:nvPr>
            <p:ph type="body" sz="quarter" idx="22"/>
          </p:nvPr>
        </p:nvSpPr>
        <p:spPr>
          <a:xfrm>
            <a:off x="7435692" y="3029849"/>
            <a:ext cx="7169409" cy="428684"/>
          </a:xfrm>
        </p:spPr>
        <p:txBody>
          <a:bodyPr/>
          <a:lstStyle/>
          <a:p>
            <a:r>
              <a:rPr lang="en-US" u="none" dirty="0">
                <a:solidFill>
                  <a:schemeClr val="accent5">
                    <a:lumMod val="50000"/>
                  </a:schemeClr>
                </a:solidFill>
              </a:rPr>
              <a:t>Methods</a:t>
            </a:r>
          </a:p>
        </p:txBody>
      </p:sp>
      <p:sp>
        <p:nvSpPr>
          <p:cNvPr id="307" name="Text Placeholder 306"/>
          <p:cNvSpPr>
            <a:spLocks noGrp="1"/>
          </p:cNvSpPr>
          <p:nvPr>
            <p:ph type="body" sz="quarter" idx="24"/>
          </p:nvPr>
        </p:nvSpPr>
        <p:spPr>
          <a:xfrm>
            <a:off x="15283466" y="9777484"/>
            <a:ext cx="4328579" cy="428684"/>
          </a:xfrm>
        </p:spPr>
        <p:txBody>
          <a:bodyPr/>
          <a:lstStyle/>
          <a:p>
            <a:r>
              <a:rPr lang="en-US" u="none" dirty="0">
                <a:solidFill>
                  <a:schemeClr val="accent5">
                    <a:lumMod val="50000"/>
                  </a:schemeClr>
                </a:solidFill>
              </a:rPr>
              <a:t>Results and Discussion</a:t>
            </a:r>
          </a:p>
        </p:txBody>
      </p:sp>
      <p:sp>
        <p:nvSpPr>
          <p:cNvPr id="312" name="Text Placeholder 311"/>
          <p:cNvSpPr>
            <a:spLocks noGrp="1"/>
          </p:cNvSpPr>
          <p:nvPr>
            <p:ph type="body" sz="quarter" idx="29"/>
          </p:nvPr>
        </p:nvSpPr>
        <p:spPr>
          <a:xfrm>
            <a:off x="20818435" y="11617805"/>
            <a:ext cx="6279386" cy="428684"/>
          </a:xfrm>
        </p:spPr>
        <p:txBody>
          <a:bodyPr/>
          <a:lstStyle/>
          <a:p>
            <a:r>
              <a:rPr lang="en-US" dirty="0">
                <a:solidFill>
                  <a:schemeClr val="accent5">
                    <a:lumMod val="50000"/>
                  </a:schemeClr>
                </a:solidFill>
              </a:rPr>
              <a:t>Acknowledgments</a:t>
            </a:r>
          </a:p>
        </p:txBody>
      </p:sp>
      <p:sp>
        <p:nvSpPr>
          <p:cNvPr id="351" name="Text Placeholder 350"/>
          <p:cNvSpPr>
            <a:spLocks noGrp="1"/>
          </p:cNvSpPr>
          <p:nvPr>
            <p:ph type="body" sz="quarter" idx="150"/>
          </p:nvPr>
        </p:nvSpPr>
        <p:spPr>
          <a:xfrm>
            <a:off x="3916676" y="767388"/>
            <a:ext cx="20107276" cy="598230"/>
          </a:xfrm>
        </p:spPr>
        <p:txBody>
          <a:bodyPr>
            <a:normAutofit lnSpcReduction="10000"/>
          </a:bodyPr>
          <a:lstStyle/>
          <a:p>
            <a:r>
              <a:rPr lang="en-US" dirty="0">
                <a:solidFill>
                  <a:schemeClr val="accent5">
                    <a:lumMod val="75000"/>
                  </a:schemeClr>
                </a:solidFill>
              </a:rPr>
              <a:t>Erika Cristina Monterroza</a:t>
            </a:r>
            <a:r>
              <a:rPr lang="en-US" baseline="30000" dirty="0">
                <a:solidFill>
                  <a:schemeClr val="accent5">
                    <a:lumMod val="75000"/>
                  </a:schemeClr>
                </a:solidFill>
              </a:rPr>
              <a:t>1</a:t>
            </a:r>
            <a:r>
              <a:rPr lang="en-US" dirty="0">
                <a:solidFill>
                  <a:schemeClr val="accent5">
                    <a:lumMod val="75000"/>
                  </a:schemeClr>
                </a:solidFill>
              </a:rPr>
              <a:t>, Ruth Shim M.D., M.P.H</a:t>
            </a:r>
            <a:r>
              <a:rPr lang="en-US" baseline="30000" dirty="0">
                <a:solidFill>
                  <a:schemeClr val="accent5">
                    <a:lumMod val="75000"/>
                  </a:schemeClr>
                </a:solidFill>
              </a:rPr>
              <a:t>2</a:t>
            </a:r>
            <a:r>
              <a:rPr lang="en-US" dirty="0">
                <a:solidFill>
                  <a:schemeClr val="accent5">
                    <a:lumMod val="75000"/>
                  </a:schemeClr>
                </a:solidFill>
              </a:rPr>
              <a:t>, Laura Tully P.H.D.</a:t>
            </a:r>
            <a:r>
              <a:rPr lang="en-US" baseline="30000" dirty="0">
                <a:solidFill>
                  <a:schemeClr val="accent5">
                    <a:lumMod val="75000"/>
                  </a:schemeClr>
                </a:solidFill>
              </a:rPr>
              <a:t>3</a:t>
            </a:r>
            <a:r>
              <a:rPr lang="en-US" dirty="0">
                <a:solidFill>
                  <a:schemeClr val="accent5">
                    <a:lumMod val="75000"/>
                  </a:schemeClr>
                </a:solidFill>
              </a:rPr>
              <a:t>, Mary Blandermann</a:t>
            </a:r>
            <a:r>
              <a:rPr lang="en-US" baseline="30000" dirty="0">
                <a:solidFill>
                  <a:schemeClr val="accent5">
                    <a:lumMod val="75000"/>
                  </a:schemeClr>
                </a:solidFill>
              </a:rPr>
              <a:t>4</a:t>
            </a:r>
            <a:endParaRPr lang="en-US" dirty="0">
              <a:solidFill>
                <a:schemeClr val="accent5">
                  <a:lumMod val="75000"/>
                </a:schemeClr>
              </a:solidFill>
            </a:endParaRPr>
          </a:p>
        </p:txBody>
      </p:sp>
      <p:sp>
        <p:nvSpPr>
          <p:cNvPr id="352" name="Text Placeholder 351"/>
          <p:cNvSpPr>
            <a:spLocks noGrp="1"/>
          </p:cNvSpPr>
          <p:nvPr>
            <p:ph type="body" sz="quarter" idx="184"/>
          </p:nvPr>
        </p:nvSpPr>
        <p:spPr>
          <a:xfrm>
            <a:off x="3663354" y="1213241"/>
            <a:ext cx="20107276" cy="467243"/>
          </a:xfrm>
        </p:spPr>
        <p:txBody>
          <a:bodyPr>
            <a:noAutofit/>
          </a:bodyPr>
          <a:lstStyle/>
          <a:p>
            <a:pPr marL="940479" lvl="0" indent="-940479">
              <a:defRPr/>
            </a:pPr>
            <a:r>
              <a:rPr lang="en-US" dirty="0">
                <a:solidFill>
                  <a:schemeClr val="accent5">
                    <a:lumMod val="75000"/>
                  </a:schemeClr>
                </a:solidFill>
              </a:rPr>
              <a:t>Department of Psychiatry and Behavioral Medicine</a:t>
            </a:r>
          </a:p>
          <a:p>
            <a:endParaRPr lang="en-US" dirty="0">
              <a:solidFill>
                <a:schemeClr val="accent5"/>
              </a:solidFill>
            </a:endParaRPr>
          </a:p>
        </p:txBody>
      </p:sp>
      <p:sp>
        <p:nvSpPr>
          <p:cNvPr id="353" name="Text Placeholder 352"/>
          <p:cNvSpPr>
            <a:spLocks noGrp="1"/>
          </p:cNvSpPr>
          <p:nvPr>
            <p:ph type="body" sz="quarter" idx="185"/>
          </p:nvPr>
        </p:nvSpPr>
        <p:spPr>
          <a:xfrm>
            <a:off x="2936817" y="160105"/>
            <a:ext cx="21560349" cy="903341"/>
          </a:xfrm>
        </p:spPr>
        <p:txBody>
          <a:bodyPr>
            <a:normAutofit/>
          </a:bodyPr>
          <a:lstStyle/>
          <a:p>
            <a:pPr marL="940479" lvl="0" indent="-940479">
              <a:defRPr/>
            </a:pPr>
            <a:r>
              <a:rPr lang="en-US" sz="4000" dirty="0">
                <a:solidFill>
                  <a:schemeClr val="accent5">
                    <a:lumMod val="75000"/>
                  </a:schemeClr>
                </a:solidFill>
              </a:rPr>
              <a:t>Diversity in Journal Editorial Review Boards in Psychiatry and Neuroscience</a:t>
            </a:r>
          </a:p>
        </p:txBody>
      </p:sp>
      <p:sp>
        <p:nvSpPr>
          <p:cNvPr id="22" name="Text Placeholder 116"/>
          <p:cNvSpPr txBox="1">
            <a:spLocks/>
          </p:cNvSpPr>
          <p:nvPr/>
        </p:nvSpPr>
        <p:spPr>
          <a:xfrm>
            <a:off x="20674119" y="3080224"/>
            <a:ext cx="6037468" cy="8446805"/>
          </a:xfrm>
          <a:prstGeom prst="rect">
            <a:avLst/>
          </a:prstGeom>
        </p:spPr>
        <p:txBody>
          <a:bodyPr wrap="square" lIns="130622" tIns="130622" rIns="130622" bIns="130622">
            <a:spAutoFit/>
          </a:bodyPr>
          <a:lstStyle>
            <a:lvl1pPr marL="195933" indent="-195933"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1.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Mindt</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M.R.,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Hilsabeck</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R.C., Olsen J. P.,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Savin</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M.J., Crook C.L.,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Suchy</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Yana. Advancing Science through Diversity and Inclusion in the Editorial Process: A Case Study Strategies. Science Editor, 2018; 41(3):93-96</a:t>
            </a:r>
          </a:p>
          <a:p>
            <a:pPr marL="457200" marR="0" indent="45720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2.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Amrein</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K.,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Langmann</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Fahrleitner-Pammer</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Pieber</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T.R.,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Zollner-Schwetz</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I. Women underrepresented on editorial boards of 60 major medical journals. Gender Medicine. 2011 December; 8(6);378-87 </a:t>
            </a:r>
          </a:p>
          <a:p>
            <a:pPr marL="457200" marR="0" indent="45720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3.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Erren</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T.C., Gross J.V., Shaw D.M. Representation of Women as Authors, Reviewers, Editors in Chief, and Editorial Board Members at 6 General Medical Journals in 2010 and 2011. JAMA Internal Medicine. 2014;174(4):633-635</a:t>
            </a:r>
          </a:p>
          <a:p>
            <a:pPr marL="457200" marR="0" indent="45720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4.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Jagsi</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R., Tarbell N.J.,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Henault</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L.E. The Representation of Women on the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Eidtorial</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Boards of Major Medical Journals: A 35-Year Perspective. Archives of Internal Medicine. 2008; 168(5):544-548</a:t>
            </a:r>
          </a:p>
          <a:p>
            <a:pPr marL="457200" marR="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5. Keiser J.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Utzinger</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J, Tanner M. Singer B.H. Representation of authors and editors from countries with different human development indexes in the leading literature on tropical medicine: survey of current evidence. British Medical Journal. 2004 May 22;328(7450):1229-32</a:t>
            </a:r>
          </a:p>
          <a:p>
            <a:pPr marL="914400" marR="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marL="0" marR="0" lvl="0" indent="0">
              <a:lnSpc>
                <a:spcPct val="115000"/>
              </a:lnSpc>
              <a:spcBef>
                <a:spcPts val="0"/>
              </a:spcBef>
              <a:spcAft>
                <a:spcPts val="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6. </a:t>
            </a:r>
            <a:r>
              <a:rPr lang="en-US" sz="1500" dirty="0" err="1">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Tutarel</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O. Composition of the editorial boards of leading medical education journals. BMC Medical Research Methodology. 2004 January 20;4:3.</a:t>
            </a:r>
          </a:p>
          <a:p>
            <a:pPr marL="0" marR="0" lvl="0" indent="0">
              <a:lnSpc>
                <a:spcPct val="115000"/>
              </a:lnSpc>
              <a:spcBef>
                <a:spcPts val="0"/>
              </a:spcBef>
              <a:spcAft>
                <a:spcPts val="0"/>
              </a:spcAft>
            </a:pPr>
            <a:endPar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endParaRPr>
          </a:p>
          <a:p>
            <a:pPr marL="0" marR="0" lvl="0" indent="0"/>
            <a:r>
              <a:rPr lang="en-US" sz="1500" dirty="0">
                <a:solidFill>
                  <a:schemeClr val="accent5">
                    <a:lumMod val="50000"/>
                  </a:schemeClr>
                </a:solidFill>
                <a:latin typeface="Cambria" panose="02040503050406030204" pitchFamily="18" charset="0"/>
                <a:ea typeface="Times New Roman" panose="02020603050405020304" pitchFamily="18" charset="0"/>
              </a:rPr>
              <a:t>7. Keiser J. </a:t>
            </a:r>
            <a:r>
              <a:rPr lang="en-US" sz="1500" dirty="0" err="1">
                <a:solidFill>
                  <a:schemeClr val="accent5">
                    <a:lumMod val="50000"/>
                  </a:schemeClr>
                </a:solidFill>
                <a:latin typeface="Cambria" panose="02040503050406030204" pitchFamily="18" charset="0"/>
                <a:ea typeface="Times New Roman" panose="02020603050405020304" pitchFamily="18" charset="0"/>
              </a:rPr>
              <a:t>Utzinger</a:t>
            </a:r>
            <a:r>
              <a:rPr lang="en-US" sz="1500" dirty="0">
                <a:solidFill>
                  <a:schemeClr val="accent5">
                    <a:lumMod val="50000"/>
                  </a:schemeClr>
                </a:solidFill>
                <a:latin typeface="Cambria" panose="02040503050406030204" pitchFamily="18" charset="0"/>
                <a:ea typeface="Times New Roman" panose="02020603050405020304" pitchFamily="18" charset="0"/>
              </a:rPr>
              <a:t> J. Singer B.H. Gender Composition of editorial boards of general medical journals. The Lancet. 2003 October; 362(9392)</a:t>
            </a:r>
          </a:p>
        </p:txBody>
      </p:sp>
      <p:sp>
        <p:nvSpPr>
          <p:cNvPr id="23" name="Text Placeholder 351"/>
          <p:cNvSpPr txBox="1">
            <a:spLocks/>
          </p:cNvSpPr>
          <p:nvPr/>
        </p:nvSpPr>
        <p:spPr>
          <a:xfrm>
            <a:off x="3771709" y="1647057"/>
            <a:ext cx="20107276" cy="467243"/>
          </a:xfrm>
          <a:prstGeom prst="rect">
            <a:avLst/>
          </a:prstGeom>
        </p:spPr>
        <p:txBody>
          <a:bodyPr>
            <a:noAutofit/>
          </a:bodyPr>
          <a:lstStyle>
            <a:lvl1pPr marL="0" indent="0" algn="ctr" defTabSz="2507943" rtl="0" eaLnBrk="1" latinLnBrk="0" hangingPunct="1">
              <a:spcBef>
                <a:spcPct val="20000"/>
              </a:spcBef>
              <a:buFontTx/>
              <a:buNone/>
              <a:defRPr sz="2800" kern="1200">
                <a:solidFill>
                  <a:schemeClr val="accent5">
                    <a:lumMod val="50000"/>
                  </a:schemeClr>
                </a:solidFill>
                <a:latin typeface="+mn-lt"/>
                <a:ea typeface="+mn-ea"/>
                <a:cs typeface="+mn-cs"/>
              </a:defRPr>
            </a:lvl1pPr>
            <a:lvl2pPr marL="2037704" indent="-783732" algn="l" defTabSz="2507943" rtl="0" eaLnBrk="1" latinLnBrk="0" hangingPunct="1">
              <a:spcBef>
                <a:spcPct val="20000"/>
              </a:spcBef>
              <a:buFontTx/>
              <a:buNone/>
              <a:defRPr sz="7200" kern="1200">
                <a:solidFill>
                  <a:schemeClr val="tx1"/>
                </a:solidFill>
                <a:latin typeface="+mn-lt"/>
                <a:ea typeface="+mn-ea"/>
                <a:cs typeface="+mn-cs"/>
              </a:defRPr>
            </a:lvl2pPr>
            <a:lvl3pPr marL="3134929" indent="-626986" algn="l" defTabSz="2507943" rtl="0" eaLnBrk="1" latinLnBrk="0" hangingPunct="1">
              <a:spcBef>
                <a:spcPct val="20000"/>
              </a:spcBef>
              <a:buFontTx/>
              <a:buNone/>
              <a:defRPr sz="7200" kern="1200">
                <a:solidFill>
                  <a:schemeClr val="tx1"/>
                </a:solidFill>
                <a:latin typeface="+mn-lt"/>
                <a:ea typeface="+mn-ea"/>
                <a:cs typeface="+mn-cs"/>
              </a:defRPr>
            </a:lvl3pPr>
            <a:lvl4pPr marL="4388901" indent="-626986" algn="l" defTabSz="2507943" rtl="0" eaLnBrk="1" latinLnBrk="0" hangingPunct="1">
              <a:spcBef>
                <a:spcPct val="20000"/>
              </a:spcBef>
              <a:buFontTx/>
              <a:buNone/>
              <a:defRPr sz="7200" kern="1200">
                <a:solidFill>
                  <a:schemeClr val="tx1"/>
                </a:solidFill>
                <a:latin typeface="+mn-lt"/>
                <a:ea typeface="+mn-ea"/>
                <a:cs typeface="+mn-cs"/>
              </a:defRPr>
            </a:lvl4pPr>
            <a:lvl5pPr marL="5642872" indent="-626986" algn="l" defTabSz="2507943" rtl="0" eaLnBrk="1" latinLnBrk="0" hangingPunct="1">
              <a:spcBef>
                <a:spcPct val="20000"/>
              </a:spcBef>
              <a:buFontTx/>
              <a:buNone/>
              <a:defRPr sz="72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solidFill>
                  <a:schemeClr val="accent5">
                    <a:lumMod val="75000"/>
                  </a:schemeClr>
                </a:solidFill>
              </a:rPr>
              <a:t>Medical Student Scholarly Project, UC Davis School of Medicine</a:t>
            </a:r>
          </a:p>
        </p:txBody>
      </p:sp>
      <p:pic>
        <p:nvPicPr>
          <p:cNvPr id="4" name="Graphic 3"/>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0091" y="355962"/>
            <a:ext cx="1678309" cy="167830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6448" y="746689"/>
            <a:ext cx="4268603" cy="1367611"/>
          </a:xfrm>
          <a:prstGeom prst="rect">
            <a:avLst/>
          </a:prstGeom>
        </p:spPr>
      </p:pic>
      <p:sp>
        <p:nvSpPr>
          <p:cNvPr id="8" name="TextBox 7"/>
          <p:cNvSpPr txBox="1"/>
          <p:nvPr/>
        </p:nvSpPr>
        <p:spPr>
          <a:xfrm>
            <a:off x="7486644" y="14906303"/>
            <a:ext cx="6643594" cy="600677"/>
          </a:xfrm>
          <a:prstGeom prst="rect">
            <a:avLst/>
          </a:prstGeom>
          <a:solidFill>
            <a:schemeClr val="bg1"/>
          </a:solidFill>
          <a:ln>
            <a:noFill/>
          </a:ln>
        </p:spPr>
        <p:txBody>
          <a:bodyPr wrap="square" rtlCol="0">
            <a:spAutoFit/>
          </a:bodyPr>
          <a:lstStyle/>
          <a:p>
            <a:pPr>
              <a:lnSpc>
                <a:spcPct val="115000"/>
              </a:lnSpc>
              <a:spcAft>
                <a:spcPts val="1000"/>
              </a:spcAft>
            </a:pP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r>
              <a:rPr lang="en-US" sz="1500" b="1"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Figure 1. </a:t>
            </a:r>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How are the following considerations weighted when considering new candidates for membership on the editorial board?</a:t>
            </a:r>
            <a:endParaRPr lang="en-US" sz="1500" dirty="0">
              <a:solidFill>
                <a:schemeClr val="accent5">
                  <a:lumMod val="50000"/>
                </a:schemeClr>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12" name="TextBox 11"/>
          <p:cNvSpPr txBox="1"/>
          <p:nvPr/>
        </p:nvSpPr>
        <p:spPr>
          <a:xfrm>
            <a:off x="14627503" y="10268313"/>
            <a:ext cx="5425830" cy="5463034"/>
          </a:xfrm>
          <a:prstGeom prst="rect">
            <a:avLst/>
          </a:prstGeom>
          <a:noFill/>
        </p:spPr>
        <p:txBody>
          <a:bodyPr wrap="square" rtlCol="0">
            <a:spAutoFit/>
          </a:bodyPr>
          <a:lstStyle/>
          <a:p>
            <a:pPr algn="just"/>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To date, the survey will be launched in March 2020 and preliminary results are currently being collected. Although we can hypothesize that results from the survey will reveal demographic composition of editorial boards in psychiatry and neuroscience journals to be lacking in URM and women, we are also interested in analyzing responses related to recruitment strategies of new board members as well as how diversity and inclusion are considered at large. </a:t>
            </a:r>
          </a:p>
          <a:p>
            <a:pPr algn="just"/>
            <a:endPar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endParaRPr>
          </a:p>
          <a:p>
            <a:pPr algn="just"/>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We expect this information to provide us insight into the variability of strategies employed by different journals to recruit new members for the review of their articles to be published so that we may provide a deeper understanding of how the academic and clinical research community build and shape medical science and the practice of medicine. </a:t>
            </a:r>
          </a:p>
          <a:p>
            <a:pPr algn="just"/>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a:p>
            <a:pPr algn="just"/>
            <a:r>
              <a:rPr lang="en-US" sz="1800" b="1" dirty="0">
                <a:solidFill>
                  <a:schemeClr val="accent5">
                    <a:lumMod val="50000"/>
                  </a:schemeClr>
                </a:solidFill>
              </a:rPr>
              <a:t>Future Considerations: </a:t>
            </a:r>
          </a:p>
          <a:p>
            <a:pPr marL="285750" indent="-285750" algn="just">
              <a:buFont typeface="Wingdings" panose="05000000000000000000" pitchFamily="2" charset="2"/>
              <a:buChar char="§"/>
            </a:pPr>
            <a:r>
              <a:rPr lang="en-US" sz="1500" dirty="0">
                <a:solidFill>
                  <a:schemeClr val="accent5">
                    <a:lumMod val="50000"/>
                  </a:schemeClr>
                </a:solidFill>
                <a:latin typeface="Cambria" panose="02040503050406030204" pitchFamily="18" charset="0"/>
                <a:ea typeface="Cambria" panose="02040503050406030204" pitchFamily="18" charset="0"/>
                <a:cs typeface="Calibri Light" panose="020F0302020204030204" pitchFamily="34" charset="0"/>
              </a:rPr>
              <a:t>Collection and statistical analysis of survey responses with publication of research article.</a:t>
            </a:r>
          </a:p>
          <a:p>
            <a:pPr marL="285750" indent="-285750" algn="just">
              <a:buFont typeface="Wingdings" panose="05000000000000000000" pitchFamily="2" charset="2"/>
              <a:buChar char="§"/>
            </a:pPr>
            <a:r>
              <a:rPr lang="en-US" sz="1500" dirty="0">
                <a:solidFill>
                  <a:schemeClr val="accent5">
                    <a:lumMod val="50000"/>
                  </a:schemeClr>
                </a:solidFill>
                <a:latin typeface="Cambria" panose="02040503050406030204" pitchFamily="18" charset="0"/>
                <a:ea typeface="Cambria" panose="02040503050406030204" pitchFamily="18" charset="0"/>
                <a:cs typeface="Calibri Light" panose="020F0302020204030204" pitchFamily="34" charset="0"/>
              </a:rPr>
              <a:t>Further investigation into this subject may include determination of influence of editorial board demographic composition on journal author and article topic selection.</a:t>
            </a:r>
          </a:p>
          <a:p>
            <a:pPr marL="285750" indent="-285750" algn="just">
              <a:buFont typeface="Wingdings" panose="05000000000000000000" pitchFamily="2" charset="2"/>
              <a:buChar char="§"/>
            </a:pPr>
            <a:endParaRPr lang="en-US" sz="1600" b="1"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13" name="TextBox 12"/>
          <p:cNvSpPr txBox="1"/>
          <p:nvPr/>
        </p:nvSpPr>
        <p:spPr>
          <a:xfrm>
            <a:off x="7639106" y="3372942"/>
            <a:ext cx="6737336" cy="6140142"/>
          </a:xfrm>
          <a:prstGeom prst="rect">
            <a:avLst/>
          </a:prstGeom>
          <a:noFill/>
        </p:spPr>
        <p:txBody>
          <a:bodyPr wrap="square" rtlCol="0">
            <a:spAutoFit/>
          </a:bodyPr>
          <a:lstStyle/>
          <a:p>
            <a:pPr algn="just"/>
            <a:r>
              <a:rPr lang="en-US" sz="18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Participants include editors-in-chiefs of peer reviewed psychiatry and neuroscience journals as well as mental health professionals. Editors-in-chief of major psychiatry and neuroscience journals were identified via database search and were contacted via email. Mental health professionals in the fields of psychiatry and neuroscience were identified through health professional list-serves.  </a:t>
            </a:r>
          </a:p>
          <a:p>
            <a:pPr algn="just"/>
            <a:endParaRPr lang="en-US" sz="18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just"/>
            <a:r>
              <a:rPr lang="en-US" sz="18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A survey tool consisting of questions directly asking the participant about current editorial board role, editorial review board demographics and editorial board recruitment processes was created. The survey investigates specifics about strategies employed to encourage recruitment of diverse editorial review boards (Figure 2).  The survey tool also asks about overall editing experience of the participants in the fields of psychiatry and neuroscience.</a:t>
            </a:r>
          </a:p>
          <a:p>
            <a:pPr algn="just"/>
            <a:endParaRPr lang="en-US" sz="18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just"/>
            <a:r>
              <a:rPr lang="en-US" sz="18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The data from the survey will then be statistically analyzed to quantify demographics of major psychiatry and neuroscience editorial review boards. Open ended questions will be analyzed to standardize recruitment processes of editorial boards and identify which major strategies (if any) for diversification and inclusion of editorial review boards are being employed across these fields of medicine.</a:t>
            </a:r>
          </a:p>
          <a:p>
            <a:pPr algn="just"/>
            <a:r>
              <a:rPr lang="en-US" sz="1500" dirty="0">
                <a:solidFill>
                  <a:schemeClr val="accent5">
                    <a:lumMod val="50000"/>
                  </a:schemeClr>
                </a:solidFill>
                <a:latin typeface="Cambria" panose="02040503050406030204" pitchFamily="18" charset="0"/>
                <a:ea typeface="Calibri" panose="020F0502020204030204" pitchFamily="34" charset="0"/>
                <a:cs typeface="Times New Roman" panose="02020603050405020304" pitchFamily="18" charset="0"/>
              </a:rPr>
              <a:t> </a:t>
            </a:r>
          </a:p>
        </p:txBody>
      </p:sp>
      <p:sp>
        <p:nvSpPr>
          <p:cNvPr id="35" name="TextBox 34"/>
          <p:cNvSpPr txBox="1"/>
          <p:nvPr/>
        </p:nvSpPr>
        <p:spPr>
          <a:xfrm>
            <a:off x="15176533" y="8783656"/>
            <a:ext cx="4876800" cy="553998"/>
          </a:xfrm>
          <a:prstGeom prst="rect">
            <a:avLst/>
          </a:prstGeom>
          <a:noFill/>
        </p:spPr>
        <p:txBody>
          <a:bodyPr wrap="square" rtlCol="0">
            <a:spAutoFit/>
          </a:bodyPr>
          <a:lstStyle/>
          <a:p>
            <a:r>
              <a:rPr lang="en-US" sz="1500" b="1" dirty="0">
                <a:solidFill>
                  <a:schemeClr val="accent5">
                    <a:lumMod val="50000"/>
                  </a:schemeClr>
                </a:solidFill>
                <a:latin typeface="Cambria" panose="02040503050406030204" pitchFamily="18" charset="0"/>
                <a:cs typeface="Times New Roman" panose="02020603050405020304" pitchFamily="18" charset="0"/>
              </a:rPr>
              <a:t>Figure 2. </a:t>
            </a:r>
            <a:r>
              <a:rPr lang="en-US" sz="1500" dirty="0">
                <a:solidFill>
                  <a:schemeClr val="accent5">
                    <a:lumMod val="50000"/>
                  </a:schemeClr>
                </a:solidFill>
                <a:latin typeface="Cambria" panose="02040503050406030204" pitchFamily="18" charset="0"/>
                <a:cs typeface="Times New Roman" panose="02020603050405020304" pitchFamily="18" charset="0"/>
              </a:rPr>
              <a:t>Recommendations for increasing diversity and inclusion in the editorial process (</a:t>
            </a:r>
            <a:r>
              <a:rPr lang="en-US" sz="1500" dirty="0" err="1">
                <a:solidFill>
                  <a:schemeClr val="accent5">
                    <a:lumMod val="50000"/>
                  </a:schemeClr>
                </a:solidFill>
                <a:latin typeface="Cambria" panose="02040503050406030204" pitchFamily="18" charset="0"/>
                <a:cs typeface="Times New Roman" panose="02020603050405020304" pitchFamily="18" charset="0"/>
              </a:rPr>
              <a:t>Mindt</a:t>
            </a:r>
            <a:r>
              <a:rPr lang="en-US" sz="1500" dirty="0">
                <a:solidFill>
                  <a:schemeClr val="accent5">
                    <a:lumMod val="50000"/>
                  </a:schemeClr>
                </a:solidFill>
                <a:latin typeface="Cambria" panose="02040503050406030204" pitchFamily="18" charset="0"/>
                <a:cs typeface="Times New Roman" panose="02020603050405020304" pitchFamily="18" charset="0"/>
              </a:rPr>
              <a:t> et al.</a:t>
            </a:r>
            <a:r>
              <a:rPr lang="en-US" sz="1500" baseline="30000" dirty="0">
                <a:solidFill>
                  <a:schemeClr val="accent5">
                    <a:lumMod val="50000"/>
                  </a:schemeClr>
                </a:solidFill>
                <a:latin typeface="Cambria" panose="02040503050406030204" pitchFamily="18" charset="0"/>
                <a:cs typeface="Times New Roman" panose="02020603050405020304" pitchFamily="18" charset="0"/>
              </a:rPr>
              <a:t>1</a:t>
            </a:r>
            <a:r>
              <a:rPr lang="en-US" sz="1500" dirty="0">
                <a:solidFill>
                  <a:schemeClr val="accent5">
                    <a:lumMod val="50000"/>
                  </a:schemeClr>
                </a:solidFill>
                <a:latin typeface="Cambria" panose="02040503050406030204" pitchFamily="18" charset="0"/>
                <a:cs typeface="Times New Roman" panose="02020603050405020304" pitchFamily="18" charset="0"/>
              </a:rPr>
              <a:t>)</a:t>
            </a:r>
            <a:endParaRPr lang="en-US" sz="1500" b="1" baseline="30000" dirty="0">
              <a:solidFill>
                <a:schemeClr val="accent5">
                  <a:lumMod val="50000"/>
                </a:schemeClr>
              </a:solidFill>
              <a:latin typeface="Cambria" panose="02040503050406030204" pitchFamily="18" charset="0"/>
              <a:cs typeface="Times New Roman" panose="02020603050405020304" pitchFamily="18" charset="0"/>
            </a:endParaRPr>
          </a:p>
        </p:txBody>
      </p:sp>
      <p:sp>
        <p:nvSpPr>
          <p:cNvPr id="313" name="Text Placeholder 312"/>
          <p:cNvSpPr>
            <a:spLocks noGrp="1"/>
          </p:cNvSpPr>
          <p:nvPr>
            <p:ph type="body" sz="quarter" idx="30"/>
          </p:nvPr>
        </p:nvSpPr>
        <p:spPr>
          <a:xfrm>
            <a:off x="20553320" y="11952535"/>
            <a:ext cx="6282531" cy="1556457"/>
          </a:xfrm>
        </p:spPr>
        <p:txBody>
          <a:bodyPr/>
          <a:lstStyle/>
          <a:p>
            <a:pPr algn="ctr"/>
            <a:r>
              <a:rPr lang="en-US" sz="1500" dirty="0"/>
              <a:t>Ruth Shim, M.D., M.P.H.</a:t>
            </a:r>
          </a:p>
          <a:p>
            <a:pPr algn="ctr"/>
            <a:r>
              <a:rPr lang="en-US" sz="1500" dirty="0"/>
              <a:t>Luke &amp; Grace Kim Professor in Cultural Psychiatry</a:t>
            </a:r>
          </a:p>
          <a:p>
            <a:pPr algn="ctr"/>
            <a:r>
              <a:rPr lang="en-US" sz="1500" dirty="0"/>
              <a:t>Director of Cultural Psychiatry, Department of Psychiatry and Behavioral Sciences</a:t>
            </a:r>
          </a:p>
          <a:p>
            <a:pPr algn="ctr"/>
            <a:r>
              <a:rPr lang="en-US" sz="1500" dirty="0">
                <a:solidFill>
                  <a:schemeClr val="accent5">
                    <a:lumMod val="50000"/>
                  </a:schemeClr>
                </a:solidFill>
              </a:rPr>
              <a:t>Associate Professor, Department of Psychiatry and Behavioral Sciences</a:t>
            </a:r>
          </a:p>
        </p:txBody>
      </p:sp>
      <p:sp>
        <p:nvSpPr>
          <p:cNvPr id="9" name="Rectangle 8"/>
          <p:cNvSpPr/>
          <p:nvPr/>
        </p:nvSpPr>
        <p:spPr>
          <a:xfrm>
            <a:off x="7698599" y="9790083"/>
            <a:ext cx="6643594" cy="714422"/>
          </a:xfrm>
          <a:prstGeom prst="rect">
            <a:avLst/>
          </a:prstGeom>
          <a:solidFill>
            <a:schemeClr val="bg1"/>
          </a:solidFill>
          <a:ln w="57150">
            <a:solidFill>
              <a:srgbClr val="B2D1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910553" y="9777484"/>
            <a:ext cx="6219685" cy="707886"/>
          </a:xfrm>
          <a:prstGeom prst="rect">
            <a:avLst/>
          </a:prstGeom>
          <a:noFill/>
        </p:spPr>
        <p:txBody>
          <a:bodyPr wrap="square" rtlCol="0">
            <a:spAutoFit/>
          </a:bodyPr>
          <a:lstStyle/>
          <a:p>
            <a:pPr algn="ctr"/>
            <a:r>
              <a:rPr lang="en-US" sz="4000" dirty="0">
                <a:solidFill>
                  <a:schemeClr val="accent5">
                    <a:lumMod val="50000"/>
                  </a:schemeClr>
                </a:solidFill>
                <a:latin typeface="Cambria" panose="02040503050406030204" pitchFamily="18" charset="0"/>
                <a:cs typeface="Times New Roman" panose="02020603050405020304" pitchFamily="18" charset="0"/>
              </a:rPr>
              <a:t>Investigational Questions</a:t>
            </a:r>
          </a:p>
        </p:txBody>
      </p:sp>
      <p:sp>
        <p:nvSpPr>
          <p:cNvPr id="14" name="Text Placeholder 13"/>
          <p:cNvSpPr>
            <a:spLocks noGrp="1"/>
          </p:cNvSpPr>
          <p:nvPr>
            <p:ph type="body" sz="quarter" idx="27"/>
          </p:nvPr>
        </p:nvSpPr>
        <p:spPr>
          <a:xfrm>
            <a:off x="20514168" y="2697911"/>
            <a:ext cx="6279386" cy="428684"/>
          </a:xfrm>
        </p:spPr>
        <p:txBody>
          <a:bodyPr/>
          <a:lstStyle/>
          <a:p>
            <a:r>
              <a:rPr lang="en-US" dirty="0"/>
              <a:t>References</a:t>
            </a:r>
          </a:p>
        </p:txBody>
      </p:sp>
      <p:pic>
        <p:nvPicPr>
          <p:cNvPr id="6" name="Picture 5">
            <a:extLst>
              <a:ext uri="{FF2B5EF4-FFF2-40B4-BE49-F238E27FC236}">
                <a16:creationId xmlns:a16="http://schemas.microsoft.com/office/drawing/2014/main" id="{DC761455-CC7E-4E82-AB0E-6BC824FF7E29}"/>
              </a:ext>
            </a:extLst>
          </p:cNvPr>
          <p:cNvPicPr>
            <a:picLocks noChangeAspect="1"/>
          </p:cNvPicPr>
          <p:nvPr/>
        </p:nvPicPr>
        <p:blipFill>
          <a:blip r:embed="rId6"/>
          <a:stretch>
            <a:fillRect/>
          </a:stretch>
        </p:blipFill>
        <p:spPr>
          <a:xfrm>
            <a:off x="8085398" y="10577590"/>
            <a:ext cx="5210175" cy="4286250"/>
          </a:xfrm>
          <a:prstGeom prst="rect">
            <a:avLst/>
          </a:prstGeom>
        </p:spPr>
      </p:pic>
      <p:sp>
        <p:nvSpPr>
          <p:cNvPr id="32" name="Text Placeholder 301">
            <a:extLst>
              <a:ext uri="{FF2B5EF4-FFF2-40B4-BE49-F238E27FC236}">
                <a16:creationId xmlns:a16="http://schemas.microsoft.com/office/drawing/2014/main" id="{A8D5B3BD-0DBD-4231-A416-603B8733428B}"/>
              </a:ext>
            </a:extLst>
          </p:cNvPr>
          <p:cNvSpPr txBox="1">
            <a:spLocks/>
          </p:cNvSpPr>
          <p:nvPr/>
        </p:nvSpPr>
        <p:spPr>
          <a:xfrm>
            <a:off x="680183" y="11896986"/>
            <a:ext cx="6141353" cy="3731411"/>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algn="just">
              <a:spcBef>
                <a:spcPts val="0"/>
              </a:spcBef>
              <a:spcAft>
                <a:spcPts val="1000"/>
              </a:spcAft>
            </a:pPr>
            <a:r>
              <a:rPr lang="en-US" sz="1600" dirty="0">
                <a:latin typeface="Calibri" panose="020F0502020204030204" pitchFamily="34" charset="0"/>
                <a:ea typeface="Cambria" panose="02040503050406030204" pitchFamily="18" charset="0"/>
                <a:cs typeface="Calibri" panose="020F0502020204030204" pitchFamily="34" charset="0"/>
              </a:rPr>
              <a:t>Races and ethnicities underrepresented in medicine are defined by the AMA as “those racial and ethnic populations that are underrepresented in the medical profession relative to their numbers in the general population”. Currently, this definition encompasses those who identify as African American and/or Black, Hispanic/Latino, Native American (American Indian, Alaska Native, and Native Hawaiian), Pacific Islander, and mainland Puerto Rican.</a:t>
            </a: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a:p>
            <a:pPr marL="342900" indent="-342900" algn="just">
              <a:spcBef>
                <a:spcPts val="0"/>
              </a:spcBef>
              <a:spcAft>
                <a:spcPts val="1000"/>
              </a:spcAft>
              <a:buFontTx/>
              <a:buChar char="-"/>
            </a:pPr>
            <a:endParaRPr lang="en-US" sz="2000" dirty="0">
              <a:latin typeface="Calibri" panose="020F0502020204030204" pitchFamily="34" charset="0"/>
              <a:ea typeface="Calibri" panose="020F0502020204030204" pitchFamily="34" charset="0"/>
            </a:endParaRPr>
          </a:p>
        </p:txBody>
      </p:sp>
      <p:pic>
        <p:nvPicPr>
          <p:cNvPr id="18" name="Picture 17">
            <a:extLst>
              <a:ext uri="{FF2B5EF4-FFF2-40B4-BE49-F238E27FC236}">
                <a16:creationId xmlns:a16="http://schemas.microsoft.com/office/drawing/2014/main" id="{BEA51210-68CA-409F-A1BF-8AB94C9A527E}"/>
              </a:ext>
            </a:extLst>
          </p:cNvPr>
          <p:cNvPicPr>
            <a:picLocks noChangeAspect="1"/>
          </p:cNvPicPr>
          <p:nvPr/>
        </p:nvPicPr>
        <p:blipFill rotWithShape="1">
          <a:blip r:embed="rId7"/>
          <a:srcRect b="5484"/>
          <a:stretch/>
        </p:blipFill>
        <p:spPr>
          <a:xfrm>
            <a:off x="1449245" y="14120795"/>
            <a:ext cx="3906570" cy="1571017"/>
          </a:xfrm>
          <a:prstGeom prst="rect">
            <a:avLst/>
          </a:prstGeom>
        </p:spPr>
      </p:pic>
      <p:sp>
        <p:nvSpPr>
          <p:cNvPr id="38" name="Text Placeholder 298">
            <a:extLst>
              <a:ext uri="{FF2B5EF4-FFF2-40B4-BE49-F238E27FC236}">
                <a16:creationId xmlns:a16="http://schemas.microsoft.com/office/drawing/2014/main" id="{CF68037F-A404-4498-A4C7-78EF5F6164C1}"/>
              </a:ext>
            </a:extLst>
          </p:cNvPr>
          <p:cNvSpPr txBox="1">
            <a:spLocks/>
          </p:cNvSpPr>
          <p:nvPr/>
        </p:nvSpPr>
        <p:spPr>
          <a:xfrm>
            <a:off x="628145" y="7574590"/>
            <a:ext cx="6280547" cy="428684"/>
          </a:xfrm>
          <a:prstGeom prst="rect">
            <a:avLst/>
          </a:prstGeom>
          <a:noFill/>
        </p:spPr>
        <p:txBody>
          <a:bodyPr lIns="52249" tIns="52249" rIns="52249" bIns="52249" anchor="ctr" anchorCtr="0">
            <a:spAutoFit/>
          </a:bodyPr>
          <a:lstStyle>
            <a:lvl1pPr marL="0" indent="0" algn="ctr" defTabSz="2507943" rtl="0" eaLnBrk="1" latinLnBrk="0" hangingPunct="1">
              <a:spcBef>
                <a:spcPct val="20000"/>
              </a:spcBef>
              <a:buFont typeface="Arial" pitchFamily="34" charset="0"/>
              <a:buNone/>
              <a:defRPr sz="2100" b="1" u="sng" kern="1200" baseline="0">
                <a:solidFill>
                  <a:schemeClr val="accent5">
                    <a:lumMod val="50000"/>
                  </a:schemeClr>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u="none" dirty="0"/>
              <a:t>Objectives</a:t>
            </a:r>
          </a:p>
        </p:txBody>
      </p:sp>
      <p:sp>
        <p:nvSpPr>
          <p:cNvPr id="39" name="Rectangle 38">
            <a:extLst>
              <a:ext uri="{FF2B5EF4-FFF2-40B4-BE49-F238E27FC236}">
                <a16:creationId xmlns:a16="http://schemas.microsoft.com/office/drawing/2014/main" id="{74843871-99B2-4CAE-88FF-59B0995E53C6}"/>
              </a:ext>
            </a:extLst>
          </p:cNvPr>
          <p:cNvSpPr/>
          <p:nvPr/>
        </p:nvSpPr>
        <p:spPr>
          <a:xfrm>
            <a:off x="703195" y="11485304"/>
            <a:ext cx="6035879" cy="2357149"/>
          </a:xfrm>
          <a:prstGeom prst="rect">
            <a:avLst/>
          </a:prstGeom>
          <a:solidFill>
            <a:schemeClr val="bg1">
              <a:alpha val="0"/>
            </a:schemeClr>
          </a:solidFill>
          <a:ln w="57150">
            <a:solidFill>
              <a:srgbClr val="B2D1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0" name="Table 20">
            <a:extLst>
              <a:ext uri="{FF2B5EF4-FFF2-40B4-BE49-F238E27FC236}">
                <a16:creationId xmlns:a16="http://schemas.microsoft.com/office/drawing/2014/main" id="{6A8BDBBF-5764-4C73-96F7-5C35815AED39}"/>
              </a:ext>
            </a:extLst>
          </p:cNvPr>
          <p:cNvGraphicFramePr>
            <a:graphicFrameLocks noGrp="1"/>
          </p:cNvGraphicFramePr>
          <p:nvPr>
            <p:extLst>
              <p:ext uri="{D42A27DB-BD31-4B8C-83A1-F6EECF244321}">
                <p14:modId xmlns:p14="http://schemas.microsoft.com/office/powerpoint/2010/main" val="3812614386"/>
              </p:ext>
            </p:extLst>
          </p:nvPr>
        </p:nvGraphicFramePr>
        <p:xfrm>
          <a:off x="15137533" y="3404838"/>
          <a:ext cx="4788000" cy="5356070"/>
        </p:xfrm>
        <a:graphic>
          <a:graphicData uri="http://schemas.openxmlformats.org/drawingml/2006/table">
            <a:tbl>
              <a:tblPr firstRow="1" bandRow="1">
                <a:tableStyleId>{5C22544A-7EE6-4342-B048-85BDC9FD1C3A}</a:tableStyleId>
              </a:tblPr>
              <a:tblGrid>
                <a:gridCol w="4788000">
                  <a:extLst>
                    <a:ext uri="{9D8B030D-6E8A-4147-A177-3AD203B41FA5}">
                      <a16:colId xmlns:a16="http://schemas.microsoft.com/office/drawing/2014/main" val="3115844354"/>
                    </a:ext>
                  </a:extLst>
                </a:gridCol>
              </a:tblGrid>
              <a:tr h="247848">
                <a:tc>
                  <a:txBody>
                    <a:bodyPr/>
                    <a:lstStyle/>
                    <a:p>
                      <a:r>
                        <a:rPr lang="en-US" sz="1600" dirty="0"/>
                        <a:t>Which of the following policies has the journal enacted to address considerations related to diversity and inclusivity of the editorial board’s recruitment process?</a:t>
                      </a:r>
                    </a:p>
                  </a:txBody>
                  <a:tcPr/>
                </a:tc>
                <a:extLst>
                  <a:ext uri="{0D108BD9-81ED-4DB2-BD59-A6C34878D82A}">
                    <a16:rowId xmlns:a16="http://schemas.microsoft.com/office/drawing/2014/main" val="2175240337"/>
                  </a:ext>
                </a:extLst>
              </a:tr>
              <a:tr h="0">
                <a:tc>
                  <a:txBody>
                    <a:bodyPr/>
                    <a:lstStyle/>
                    <a:p>
                      <a:pPr marL="285750" indent="-285750">
                        <a:buFont typeface="Wingdings" panose="05000000000000000000" pitchFamily="2" charset="2"/>
                        <a:buChar char="§"/>
                      </a:pPr>
                      <a:r>
                        <a:rPr lang="en-US" sz="1600" dirty="0"/>
                        <a:t>Established a Gender and Culture Department and appointed experts on gender and cultures to help identify potential qualified board members.</a:t>
                      </a:r>
                    </a:p>
                  </a:txBody>
                  <a:tcPr/>
                </a:tc>
                <a:extLst>
                  <a:ext uri="{0D108BD9-81ED-4DB2-BD59-A6C34878D82A}">
                    <a16:rowId xmlns:a16="http://schemas.microsoft.com/office/drawing/2014/main" val="1407781231"/>
                  </a:ext>
                </a:extLst>
              </a:tr>
              <a:tr h="369011">
                <a:tc>
                  <a:txBody>
                    <a:bodyPr/>
                    <a:lstStyle/>
                    <a:p>
                      <a:pPr marL="285750" indent="-285750">
                        <a:buFont typeface="Wingdings" panose="05000000000000000000" pitchFamily="2" charset="2"/>
                        <a:buChar char="§"/>
                      </a:pPr>
                      <a:r>
                        <a:rPr lang="en-US" sz="1600" dirty="0"/>
                        <a:t>Presented at journal society meetings to educate members about editorship.</a:t>
                      </a:r>
                    </a:p>
                  </a:txBody>
                  <a:tcPr/>
                </a:tc>
                <a:extLst>
                  <a:ext uri="{0D108BD9-81ED-4DB2-BD59-A6C34878D82A}">
                    <a16:rowId xmlns:a16="http://schemas.microsoft.com/office/drawing/2014/main" val="511484625"/>
                  </a:ext>
                </a:extLst>
              </a:tr>
              <a:tr h="620635">
                <a:tc>
                  <a:txBody>
                    <a:bodyPr/>
                    <a:lstStyle/>
                    <a:p>
                      <a:pPr marL="285750" indent="-285750">
                        <a:buFont typeface="Wingdings" panose="05000000000000000000" pitchFamily="2" charset="2"/>
                        <a:buChar char="§"/>
                      </a:pPr>
                      <a:r>
                        <a:rPr lang="en-US" sz="1600" dirty="0"/>
                        <a:t>Encouraged individual members to reach out to potential board members who are women or from culturally and/or racially diverse backgrounds.</a:t>
                      </a:r>
                    </a:p>
                  </a:txBody>
                  <a:tcPr/>
                </a:tc>
                <a:extLst>
                  <a:ext uri="{0D108BD9-81ED-4DB2-BD59-A6C34878D82A}">
                    <a16:rowId xmlns:a16="http://schemas.microsoft.com/office/drawing/2014/main" val="1593062657"/>
                  </a:ext>
                </a:extLst>
              </a:tr>
              <a:tr h="620635">
                <a:tc>
                  <a:txBody>
                    <a:bodyPr/>
                    <a:lstStyle/>
                    <a:p>
                      <a:pPr marL="285750" indent="-285750">
                        <a:buFont typeface="Wingdings" panose="05000000000000000000" pitchFamily="2" charset="2"/>
                        <a:buChar char="§"/>
                      </a:pPr>
                      <a:r>
                        <a:rPr lang="en-US" sz="1600" dirty="0"/>
                        <a:t>Announced policy changes on the journal website and/or social media platforms</a:t>
                      </a:r>
                    </a:p>
                  </a:txBody>
                  <a:tcPr/>
                </a:tc>
                <a:extLst>
                  <a:ext uri="{0D108BD9-81ED-4DB2-BD59-A6C34878D82A}">
                    <a16:rowId xmlns:a16="http://schemas.microsoft.com/office/drawing/2014/main" val="4288979340"/>
                  </a:ext>
                </a:extLst>
              </a:tr>
              <a:tr h="620635">
                <a:tc>
                  <a:txBody>
                    <a:bodyPr/>
                    <a:lstStyle/>
                    <a:p>
                      <a:pPr marL="285750" indent="-285750">
                        <a:buFont typeface="Wingdings" panose="05000000000000000000" pitchFamily="2" charset="2"/>
                        <a:buChar char="§"/>
                      </a:pPr>
                      <a:r>
                        <a:rPr lang="en-US" sz="1600" dirty="0"/>
                        <a:t>Practiced sustained commitment to diversity to obtain serious “buy-in” from individuals of all backgrounds.</a:t>
                      </a:r>
                    </a:p>
                  </a:txBody>
                  <a:tcPr/>
                </a:tc>
                <a:extLst>
                  <a:ext uri="{0D108BD9-81ED-4DB2-BD59-A6C34878D82A}">
                    <a16:rowId xmlns:a16="http://schemas.microsoft.com/office/drawing/2014/main" val="3694333604"/>
                  </a:ext>
                </a:extLst>
              </a:tr>
              <a:tr h="620635">
                <a:tc>
                  <a:txBody>
                    <a:bodyPr/>
                    <a:lstStyle/>
                    <a:p>
                      <a:pPr marL="285750" indent="-285750">
                        <a:buFont typeface="Wingdings" panose="05000000000000000000" pitchFamily="2" charset="2"/>
                        <a:buChar char="§"/>
                      </a:pPr>
                      <a:r>
                        <a:rPr lang="en-US" sz="1600" dirty="0"/>
                        <a:t>Taken advantage of educational opportunities regarding diversity. </a:t>
                      </a:r>
                    </a:p>
                  </a:txBody>
                  <a:tcPr/>
                </a:tc>
                <a:extLst>
                  <a:ext uri="{0D108BD9-81ED-4DB2-BD59-A6C34878D82A}">
                    <a16:rowId xmlns:a16="http://schemas.microsoft.com/office/drawing/2014/main" val="2013987"/>
                  </a:ext>
                </a:extLst>
              </a:tr>
            </a:tbl>
          </a:graphicData>
        </a:graphic>
      </p:graphicFrame>
      <p:pic>
        <p:nvPicPr>
          <p:cNvPr id="28" name="Picture 27">
            <a:extLst>
              <a:ext uri="{FF2B5EF4-FFF2-40B4-BE49-F238E27FC236}">
                <a16:creationId xmlns:a16="http://schemas.microsoft.com/office/drawing/2014/main" id="{E48D6216-270B-4BBB-86B6-A85529FFC4DF}"/>
              </a:ext>
            </a:extLst>
          </p:cNvPr>
          <p:cNvPicPr>
            <a:picLocks noChangeAspect="1"/>
          </p:cNvPicPr>
          <p:nvPr/>
        </p:nvPicPr>
        <p:blipFill>
          <a:blip r:embed="rId8"/>
          <a:stretch>
            <a:fillRect/>
          </a:stretch>
        </p:blipFill>
        <p:spPr>
          <a:xfrm>
            <a:off x="22013267" y="13745343"/>
            <a:ext cx="3514725" cy="2133600"/>
          </a:xfrm>
          <a:prstGeom prst="rect">
            <a:avLst/>
          </a:prstGeom>
        </p:spPr>
      </p:pic>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PosterPresentations.com-36x60-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7474</TotalTime>
  <Words>1231</Words>
  <Application>Microsoft Office PowerPoint</Application>
  <PresentationFormat>Custom</PresentationFormat>
  <Paragraphs>63</Paragraphs>
  <Slides>1</Slides>
  <Notes>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2" baseType="lpstr">
      <vt:lpstr>Arial</vt:lpstr>
      <vt:lpstr>Calibri</vt:lpstr>
      <vt:lpstr>Calibri Light</vt:lpstr>
      <vt:lpstr>Cambria</vt:lpstr>
      <vt:lpstr>Times New Roman</vt:lpstr>
      <vt:lpstr>Trebuchet MS</vt:lpstr>
      <vt:lpstr>Wingdings</vt:lpstr>
      <vt:lpstr>PosterPresentations.com-36x60-Template-V3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Erika Monterroza</cp:lastModifiedBy>
  <cp:revision>77</cp:revision>
  <dcterms:created xsi:type="dcterms:W3CDTF">2012-02-06T18:46:22Z</dcterms:created>
  <dcterms:modified xsi:type="dcterms:W3CDTF">2020-02-14T06:32:02Z</dcterms:modified>
</cp:coreProperties>
</file>