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Su-Ting Li" initials="SL" lastIdx="2" clrIdx="4">
    <p:extLst>
      <p:ext uri="{19B8F6BF-5375-455C-9EA6-DF929625EA0E}">
        <p15:presenceInfo xmlns:p15="http://schemas.microsoft.com/office/powerpoint/2012/main" userId="366c9c63c3bd12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C99700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3" autoAdjust="0"/>
    <p:restoredTop sz="94733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336" y="224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brendawu223@gmail.com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8074" y="3553269"/>
            <a:ext cx="6058371" cy="3717048"/>
          </a:xfrm>
        </p:spPr>
        <p:txBody>
          <a:bodyPr/>
          <a:lstStyle/>
          <a:p>
            <a:r>
              <a:rPr lang="en-US" sz="1700" b="1" dirty="0"/>
              <a:t>Lymphatic malformation (LM):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Congenital vascular anomaly of the lymphatic system, characterized by multiple intercommunicating cystic spaces with lymphatic fluid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Affects 1 in 2000-4000 live births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Can affect any part of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Diagnosed prenatally during routine ultrasound in the late 2</a:t>
            </a:r>
            <a:r>
              <a:rPr lang="en-US" sz="1700" baseline="30000" dirty="0"/>
              <a:t>nd</a:t>
            </a:r>
            <a:r>
              <a:rPr lang="en-US" sz="1700" dirty="0"/>
              <a:t>-3</a:t>
            </a:r>
            <a:r>
              <a:rPr lang="en-US" sz="1700" baseline="30000" dirty="0"/>
              <a:t>rd</a:t>
            </a:r>
            <a:r>
              <a:rPr lang="en-US" sz="1700" dirty="0"/>
              <a:t> trimesters, at birth, or in early childhood with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We describe a case of simultaneous </a:t>
            </a:r>
            <a:r>
              <a:rPr lang="en-US" sz="1700" b="1" dirty="0"/>
              <a:t>LM</a:t>
            </a:r>
            <a:r>
              <a:rPr lang="en-US" sz="1700" dirty="0"/>
              <a:t> and </a:t>
            </a:r>
            <a:r>
              <a:rPr lang="en-US" sz="1700" b="1" dirty="0"/>
              <a:t>de novo autosomal dominant polycystic kidney disease 1 (ADPKD1</a:t>
            </a:r>
            <a:r>
              <a:rPr lang="en-US" sz="1700" dirty="0"/>
              <a:t>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6461" y="2917889"/>
            <a:ext cx="6280547" cy="444073"/>
          </a:xfrm>
        </p:spPr>
        <p:txBody>
          <a:bodyPr/>
          <a:lstStyle/>
          <a:p>
            <a:r>
              <a:rPr lang="en-US" sz="22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84906" y="7854166"/>
            <a:ext cx="6281539" cy="444073"/>
          </a:xfrm>
        </p:spPr>
        <p:txBody>
          <a:bodyPr/>
          <a:lstStyle/>
          <a:p>
            <a:r>
              <a:rPr lang="en-US" sz="2200" dirty="0"/>
              <a:t>INITIAL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46284" y="11813865"/>
            <a:ext cx="6287975" cy="42925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Referred for sclerotherapy after multidisciplinary evaluation on initial admission </a:t>
            </a:r>
            <a:r>
              <a:rPr lang="en-US" sz="1700" dirty="0">
                <a:sym typeface="Wingdings" pitchFamily="2" charset="2"/>
              </a:rPr>
              <a:t> lost to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5 months later, presented with cough and pallor  diagnosed with parainfluenza w/ CXR showing airway compromise due to mass enlargement  admitted for 20 days. Procedures performed:</a:t>
            </a:r>
          </a:p>
          <a:p>
            <a:pPr marL="1590675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Percutaneous drainage of dark, sanguineous fluid</a:t>
            </a:r>
          </a:p>
          <a:p>
            <a:pPr marL="1590675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Bleomycin sclerotherapy x 2 (1.5 months apart)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CXR: smaller mass and improved R lung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Persistently elevated blood pressure, treated with enalapril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ym typeface="Wingdings" pitchFamily="2" charset="2"/>
              </a:rPr>
              <a:t>Renal ultrasound: enlarging right cyst and new left cyst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7246284" y="7702735"/>
            <a:ext cx="6280547" cy="444073"/>
          </a:xfrm>
        </p:spPr>
        <p:txBody>
          <a:bodyPr/>
          <a:lstStyle/>
          <a:p>
            <a:r>
              <a:rPr lang="en-US" sz="2200" dirty="0"/>
              <a:t>DIAGNOSIS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7733818" y="4214261"/>
            <a:ext cx="2459182" cy="2670608"/>
          </a:xfrm>
        </p:spPr>
        <p:txBody>
          <a:bodyPr/>
          <a:lstStyle/>
          <a:p>
            <a:r>
              <a:rPr lang="en-US" sz="1700" b="1" dirty="0"/>
              <a:t>Coronal T2 MRI</a:t>
            </a:r>
          </a:p>
          <a:p>
            <a:r>
              <a:rPr lang="en-US" sz="1700" dirty="0"/>
              <a:t>weighted fat saturated image delineates the lesion in the right anterior chest wall, consisting of hyperintense lobulations with thin hypointense </a:t>
            </a:r>
            <a:r>
              <a:rPr lang="en-US" sz="1700" dirty="0" err="1"/>
              <a:t>septations</a:t>
            </a:r>
            <a:r>
              <a:rPr lang="en-US" sz="1700" dirty="0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06500" y="2917889"/>
            <a:ext cx="6286500" cy="444073"/>
          </a:xfrm>
        </p:spPr>
        <p:txBody>
          <a:bodyPr/>
          <a:lstStyle/>
          <a:p>
            <a:r>
              <a:rPr lang="en-US" sz="2200" dirty="0"/>
              <a:t>CLINICAL IMAGES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0575984" y="2917889"/>
            <a:ext cx="6279386" cy="444073"/>
          </a:xfrm>
        </p:spPr>
        <p:txBody>
          <a:bodyPr/>
          <a:lstStyle/>
          <a:p>
            <a:r>
              <a:rPr lang="en-US" sz="2200" dirty="0"/>
              <a:t>CONCLUSIONS &amp; RECOMMENDATIONS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575984" y="8264345"/>
            <a:ext cx="6058371" cy="49204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700" dirty="0" err="1"/>
              <a:t>Defnet</a:t>
            </a:r>
            <a:r>
              <a:rPr lang="en-US" sz="1700" dirty="0"/>
              <a:t>, A.M., </a:t>
            </a:r>
            <a:r>
              <a:rPr lang="en-US" sz="1700" dirty="0" err="1"/>
              <a:t>Bagrodia</a:t>
            </a:r>
            <a:r>
              <a:rPr lang="en-US" sz="1700" dirty="0"/>
              <a:t>, N., Hernandez, S.L. et al. Pediatric lymphatic malformations: evolving understanding and therapeutic options. </a:t>
            </a:r>
            <a:r>
              <a:rPr lang="en-US" sz="1700" i="1" dirty="0" err="1"/>
              <a:t>Pediatr</a:t>
            </a:r>
            <a:r>
              <a:rPr lang="en-US" sz="1700" i="1" dirty="0"/>
              <a:t> </a:t>
            </a:r>
            <a:r>
              <a:rPr lang="en-US" sz="1700" i="1" dirty="0" err="1"/>
              <a:t>Surg</a:t>
            </a:r>
            <a:r>
              <a:rPr lang="en-US" sz="1700" i="1" dirty="0"/>
              <a:t> </a:t>
            </a:r>
            <a:r>
              <a:rPr lang="en-US" sz="1700" i="1" dirty="0" err="1"/>
              <a:t>Int</a:t>
            </a:r>
            <a:r>
              <a:rPr lang="en-US" sz="1700" i="1" dirty="0"/>
              <a:t> </a:t>
            </a:r>
            <a:r>
              <a:rPr lang="en-US" sz="1700" dirty="0"/>
              <a:t>32, 425–433 (2016).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700" dirty="0" err="1"/>
              <a:t>Vujic</a:t>
            </a:r>
            <a:r>
              <a:rPr lang="en-US" sz="1700" dirty="0"/>
              <a:t> M, </a:t>
            </a:r>
            <a:r>
              <a:rPr lang="en-US" sz="1700" dirty="0" err="1"/>
              <a:t>Heyer</a:t>
            </a:r>
            <a:r>
              <a:rPr lang="en-US" sz="1700" dirty="0"/>
              <a:t> CM, Ars E, et al. Incompletely penetrant PKD1 alleles mimic the renal manifestations of ARPKD. </a:t>
            </a:r>
            <a:r>
              <a:rPr lang="en-US" sz="1700" i="1" dirty="0"/>
              <a:t>J Am </a:t>
            </a:r>
            <a:r>
              <a:rPr lang="en-US" sz="1700" i="1" dirty="0" err="1"/>
              <a:t>Soc</a:t>
            </a:r>
            <a:r>
              <a:rPr lang="en-US" sz="1700" i="1" dirty="0"/>
              <a:t> </a:t>
            </a:r>
            <a:r>
              <a:rPr lang="en-US" sz="1700" i="1" dirty="0" err="1"/>
              <a:t>Nephrol</a:t>
            </a:r>
            <a:r>
              <a:rPr lang="en-US" sz="1700" dirty="0"/>
              <a:t>. 2010;21(7):1097–1102.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700" dirty="0" err="1"/>
              <a:t>Laforgia</a:t>
            </a:r>
            <a:r>
              <a:rPr lang="en-US" sz="1700" dirty="0"/>
              <a:t> N, </a:t>
            </a:r>
            <a:r>
              <a:rPr lang="en-US" sz="1700" dirty="0" err="1"/>
              <a:t>Schettini</a:t>
            </a:r>
            <a:r>
              <a:rPr lang="en-US" sz="1700" dirty="0"/>
              <a:t> F, De </a:t>
            </a:r>
            <a:r>
              <a:rPr lang="en-US" sz="1700" dirty="0" err="1"/>
              <a:t>mattia</a:t>
            </a:r>
            <a:r>
              <a:rPr lang="en-US" sz="1700" dirty="0"/>
              <a:t> D, Martinelli D, </a:t>
            </a:r>
            <a:r>
              <a:rPr lang="en-US" sz="1700" dirty="0" err="1"/>
              <a:t>Ladisa</a:t>
            </a:r>
            <a:r>
              <a:rPr lang="en-US" sz="1700" dirty="0"/>
              <a:t> G, </a:t>
            </a:r>
            <a:r>
              <a:rPr lang="en-US" sz="1700" dirty="0" err="1"/>
              <a:t>Favia</a:t>
            </a:r>
            <a:r>
              <a:rPr lang="en-US" sz="1700" dirty="0"/>
              <a:t> V. Lymphatic Malformation in Newborns as the First Sign of Diffuse Lymphangiomatosis: Successful Treatment with Sirolimus. </a:t>
            </a:r>
            <a:r>
              <a:rPr lang="en-US" sz="1700" i="1" dirty="0"/>
              <a:t>Neonatology</a:t>
            </a:r>
            <a:r>
              <a:rPr lang="en-US" sz="1700" dirty="0"/>
              <a:t>. 2016;109(1):52-5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700" dirty="0" err="1"/>
              <a:t>Kashgari</a:t>
            </a:r>
            <a:r>
              <a:rPr lang="en-US" sz="1700" dirty="0"/>
              <a:t> A, </a:t>
            </a:r>
            <a:r>
              <a:rPr lang="en-US" sz="1700" dirty="0" err="1"/>
              <a:t>Ozair</a:t>
            </a:r>
            <a:r>
              <a:rPr lang="en-US" sz="1700" dirty="0"/>
              <a:t> N, </a:t>
            </a:r>
            <a:r>
              <a:rPr lang="en-US" sz="1700" dirty="0" err="1"/>
              <a:t>Zahrani</a:t>
            </a:r>
            <a:r>
              <a:rPr lang="en-US" sz="1700" dirty="0"/>
              <a:t> A, et al. Renal lymphangiomatosis, a rare differential diagnosis for autosomal recessive polycystic kidney disease in pediatric patients. </a:t>
            </a:r>
            <a:r>
              <a:rPr lang="en-US" sz="1700" i="1" dirty="0"/>
              <a:t>Radiology Case Reports</a:t>
            </a:r>
            <a:r>
              <a:rPr lang="en-US" sz="1700" dirty="0"/>
              <a:t>. 2016.</a:t>
            </a:r>
          </a:p>
          <a:p>
            <a:pPr marL="342900" indent="-342900">
              <a:buAutoNum type="arabicPeriod"/>
            </a:pPr>
            <a:endParaRPr lang="en-US" sz="17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20572839" y="7622130"/>
            <a:ext cx="6287661" cy="444073"/>
          </a:xfrm>
        </p:spPr>
        <p:txBody>
          <a:bodyPr/>
          <a:lstStyle/>
          <a:p>
            <a:r>
              <a:rPr lang="en-US" sz="2200" dirty="0"/>
              <a:t>REFERENCES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72839" y="13541311"/>
            <a:ext cx="6279386" cy="444073"/>
          </a:xfrm>
        </p:spPr>
        <p:txBody>
          <a:bodyPr/>
          <a:lstStyle/>
          <a:p>
            <a:r>
              <a:rPr lang="en-US" sz="2200" dirty="0"/>
              <a:t>CONTACT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808074" y="11813865"/>
            <a:ext cx="6058371" cy="3350794"/>
          </a:xfrm>
        </p:spPr>
        <p:txBody>
          <a:bodyPr/>
          <a:lstStyle/>
          <a:p>
            <a:r>
              <a:rPr lang="en-US" sz="1700" dirty="0"/>
              <a:t>2 day old, ex-term, large for gestational age male presents from an outside hospital for evaluation of a right chest wall mass. Mother is a 33yo G4P4, good prenatal care, uncomplicated pregnancy, elective cesarean delivery.</a:t>
            </a:r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u="sng" dirty="0"/>
              <a:t>Physical exam</a:t>
            </a:r>
            <a:r>
              <a:rPr lang="en-US" sz="1700" dirty="0"/>
              <a:t>: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Boggy, fluctuant, flesh-colored, grape-like mass from his right nipple to midaxillary line that extends to the right upper arm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Dimpling of the skin throughout the right upper extremity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5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29" name="Picture Placeholder 28"/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30" name="Picture Placeholder 29"/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31" name="Picture Placeholder 30"/>
          <p:cNvSpPr>
            <a:spLocks noGrp="1"/>
          </p:cNvSpPr>
          <p:nvPr>
            <p:ph type="pic" sz="quarter" idx="130"/>
          </p:nvPr>
        </p:nvSpPr>
        <p:spPr/>
      </p:sp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540A77DB-E7B0-FF4F-848F-884D3F084986}"/>
              </a:ext>
            </a:extLst>
          </p:cNvPr>
          <p:cNvPicPr>
            <a:picLocks noGrp="1" noChangeAspect="1"/>
          </p:cNvPicPr>
          <p:nvPr>
            <p:ph type="pic" sz="quarter" idx="1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b="852"/>
          <a:stretch>
            <a:fillRect/>
          </a:stretch>
        </p:blipFill>
        <p:spPr>
          <a:xfrm>
            <a:off x="1521615" y="8693116"/>
            <a:ext cx="4281493" cy="2744679"/>
          </a:xfrm>
        </p:spPr>
      </p:pic>
      <p:pic>
        <p:nvPicPr>
          <p:cNvPr id="64" name="Picture Placeholder 63">
            <a:extLst>
              <a:ext uri="{FF2B5EF4-FFF2-40B4-BE49-F238E27FC236}">
                <a16:creationId xmlns:a16="http://schemas.microsoft.com/office/drawing/2014/main" id="{7FD4D013-ACCA-334A-B694-BA31C5D72D99}"/>
              </a:ext>
            </a:extLst>
          </p:cNvPr>
          <p:cNvPicPr>
            <a:picLocks noGrp="1" noChangeAspect="1"/>
          </p:cNvPicPr>
          <p:nvPr>
            <p:ph type="pic" sz="quarter" idx="13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r="10971"/>
          <a:stretch>
            <a:fillRect/>
          </a:stretch>
        </p:blipFill>
        <p:spPr>
          <a:xfrm>
            <a:off x="14040476" y="11917169"/>
            <a:ext cx="2930525" cy="3768725"/>
          </a:xfrm>
        </p:spPr>
      </p:pic>
      <p:sp>
        <p:nvSpPr>
          <p:cNvPr id="36" name="Text Placeholder 3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Brenda Tran Wu</a:t>
            </a:r>
            <a:r>
              <a:rPr lang="en-US" baseline="30000" dirty="0"/>
              <a:t>1</a:t>
            </a:r>
            <a:r>
              <a:rPr lang="en-US" dirty="0"/>
              <a:t>, BS, Rebecca Stein-Wexler</a:t>
            </a:r>
            <a:r>
              <a:rPr lang="en-US" baseline="30000" dirty="0"/>
              <a:t>2</a:t>
            </a:r>
            <a:r>
              <a:rPr lang="en-US" dirty="0"/>
              <a:t>, MD, Su-Ting Li</a:t>
            </a:r>
            <a:r>
              <a:rPr lang="en-US" baseline="30000" dirty="0"/>
              <a:t>3</a:t>
            </a:r>
            <a:r>
              <a:rPr lang="en-US" dirty="0"/>
              <a:t>, MD, MPH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r>
              <a:rPr lang="en-US" dirty="0"/>
              <a:t>UC Davis School of Medicine</a:t>
            </a:r>
            <a:r>
              <a:rPr lang="en-US" baseline="30000" dirty="0"/>
              <a:t>1</a:t>
            </a:r>
            <a:r>
              <a:rPr lang="en-US" dirty="0"/>
              <a:t>, UC Davis Department of Radiology</a:t>
            </a:r>
            <a:r>
              <a:rPr lang="en-US" baseline="30000" dirty="0"/>
              <a:t>2</a:t>
            </a:r>
            <a:r>
              <a:rPr lang="en-US" dirty="0"/>
              <a:t>, UC Davis Department of Pediatrics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5"/>
          </p:nvPr>
        </p:nvSpPr>
        <p:spPr/>
        <p:txBody>
          <a:bodyPr/>
          <a:lstStyle/>
          <a:p>
            <a:r>
              <a:rPr lang="en-US" dirty="0"/>
              <a:t>Chest Wall Mass in a Newborn Infant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86"/>
          </p:nvPr>
        </p:nvSpPr>
        <p:spPr>
          <a:xfrm>
            <a:off x="20564564" y="3591346"/>
            <a:ext cx="6221460" cy="35600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MRI is essential when an extensive lymphatic malformation is suspected, since ultrasound often underestimates deep or intracavitary involvement.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Imaging can help distinguish ADPKD from renal lymphangiomatosis (RL), since PKD lesions are more parenchymal and peripheral than the central lesions typical of RL.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Specialists to involve in the care of a patient with lymphatic malformation include geneticists, surgeons, interventional radiologists, nephrologists, dermatologists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Sclerotherapy should be considered for patients with lymphatic malformations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7"/>
          </p:nvPr>
        </p:nvSpPr>
        <p:spPr>
          <a:xfrm>
            <a:off x="20629945" y="14179345"/>
            <a:ext cx="6279386" cy="1467202"/>
          </a:xfrm>
        </p:spPr>
        <p:txBody>
          <a:bodyPr/>
          <a:lstStyle/>
          <a:p>
            <a:r>
              <a:rPr lang="en-US" sz="1700" dirty="0"/>
              <a:t>Brenda Wu, MS4</a:t>
            </a:r>
          </a:p>
          <a:p>
            <a:r>
              <a:rPr lang="en-US" sz="1700" dirty="0"/>
              <a:t>MD Candidate Class of 2020</a:t>
            </a:r>
          </a:p>
          <a:p>
            <a:r>
              <a:rPr lang="en-US" sz="1700" dirty="0"/>
              <a:t>UC Davis School of Medicine</a:t>
            </a:r>
          </a:p>
          <a:p>
            <a:r>
              <a:rPr lang="en-US" sz="1700" dirty="0">
                <a:hlinkClick r:id="rId5"/>
              </a:rPr>
              <a:t>brendawu223@gmail.com</a:t>
            </a:r>
            <a:endParaRPr lang="en-US" sz="1700" dirty="0"/>
          </a:p>
        </p:txBody>
      </p:sp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8B2A8F27-3EF7-BA4F-852A-F7455B1A5999}"/>
              </a:ext>
            </a:extLst>
          </p:cNvPr>
          <p:cNvPicPr>
            <a:picLocks noGrp="1" noChangeAspect="1"/>
          </p:cNvPicPr>
          <p:nvPr>
            <p:ph type="pic" sz="quarter" idx="13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11803"/>
          <a:stretch>
            <a:fillRect/>
          </a:stretch>
        </p:blipFill>
        <p:spPr>
          <a:xfrm>
            <a:off x="14040476" y="3632154"/>
            <a:ext cx="3450812" cy="4543546"/>
          </a:xfrm>
        </p:spPr>
      </p:pic>
      <p:pic>
        <p:nvPicPr>
          <p:cNvPr id="70" name="Picture Placeholder 69">
            <a:extLst>
              <a:ext uri="{FF2B5EF4-FFF2-40B4-BE49-F238E27FC236}">
                <a16:creationId xmlns:a16="http://schemas.microsoft.com/office/drawing/2014/main" id="{C2289DF4-4F80-8B48-86E7-3A9B130F8B8B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9040"/>
          <a:stretch>
            <a:fillRect/>
          </a:stretch>
        </p:blipFill>
        <p:spPr>
          <a:xfrm>
            <a:off x="14040476" y="8476670"/>
            <a:ext cx="2516187" cy="3163887"/>
          </a:xfrm>
        </p:spPr>
      </p:pic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E1D52E35-F777-C943-B377-5EF31A4D400D}"/>
              </a:ext>
            </a:extLst>
          </p:cNvPr>
          <p:cNvSpPr txBox="1">
            <a:spLocks/>
          </p:cNvSpPr>
          <p:nvPr/>
        </p:nvSpPr>
        <p:spPr>
          <a:xfrm>
            <a:off x="7227117" y="11215759"/>
            <a:ext cx="6281539" cy="444073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PATIENT COURSE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8ACB5116-DD1A-A44F-8E8F-A6E05955E428}"/>
              </a:ext>
            </a:extLst>
          </p:cNvPr>
          <p:cNvSpPr txBox="1">
            <a:spLocks/>
          </p:cNvSpPr>
          <p:nvPr/>
        </p:nvSpPr>
        <p:spPr>
          <a:xfrm>
            <a:off x="7285280" y="8229600"/>
            <a:ext cx="6280546" cy="2722930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4925" indent="0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Diagnosed with </a:t>
            </a:r>
            <a:r>
              <a:rPr lang="en-US" sz="1700" b="1" dirty="0"/>
              <a:t>lymphatic malformation and PKD1.</a:t>
            </a:r>
            <a:r>
              <a:rPr lang="en-US" sz="1700" dirty="0"/>
              <a:t> Initially </a:t>
            </a:r>
            <a:r>
              <a:rPr lang="en-US" sz="1700" b="1" dirty="0"/>
              <a:t>unclear whether one or both processes affecting kidneys</a:t>
            </a:r>
            <a:r>
              <a:rPr lang="en-US" sz="1700" dirty="0"/>
              <a:t>, especially knowing </a:t>
            </a:r>
            <a:r>
              <a:rPr lang="en-US" sz="1700" b="1" dirty="0"/>
              <a:t>PKD1 typically presents in adulthood </a:t>
            </a:r>
            <a:r>
              <a:rPr lang="en-US" sz="1700" dirty="0"/>
              <a:t>(2).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Further evaluation of MRI of </a:t>
            </a:r>
            <a:r>
              <a:rPr lang="en-US" sz="1700" b="1" dirty="0"/>
              <a:t>renal cysts </a:t>
            </a:r>
            <a:r>
              <a:rPr lang="en-US" sz="1700" dirty="0"/>
              <a:t>found they were </a:t>
            </a:r>
            <a:r>
              <a:rPr lang="en-US" sz="1700" b="1" dirty="0"/>
              <a:t>peripheral, parenchymal </a:t>
            </a:r>
            <a:r>
              <a:rPr lang="en-US" sz="1700" dirty="0"/>
              <a:t>– more typical of ADPKD than renal lymphangiomatosis (central, renal sinus cysts) (4).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Treatment options: </a:t>
            </a:r>
            <a:r>
              <a:rPr lang="en-US" sz="1700" dirty="0"/>
              <a:t>sclerotherapy, surgery, sirolimus (for diffuse lymphangiomatosis), radiotherapy (3).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EBA00988-5FBF-174C-A4CE-E8F70B780ABB}"/>
              </a:ext>
            </a:extLst>
          </p:cNvPr>
          <p:cNvSpPr txBox="1">
            <a:spLocks/>
          </p:cNvSpPr>
          <p:nvPr/>
        </p:nvSpPr>
        <p:spPr>
          <a:xfrm>
            <a:off x="17074073" y="12520557"/>
            <a:ext cx="3118927" cy="188577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Coronal T2 MRI</a:t>
            </a:r>
            <a:endParaRPr lang="en-US" sz="1700" dirty="0"/>
          </a:p>
          <a:p>
            <a:r>
              <a:rPr lang="en-US" sz="1700" dirty="0"/>
              <a:t>weighted fat saturated image shows there are multiple sub-cortical hyperintense renal lesions, most numerous on the right.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4E9148A3-1A0D-AD43-8B6D-8042604C380D}"/>
              </a:ext>
            </a:extLst>
          </p:cNvPr>
          <p:cNvSpPr txBox="1">
            <a:spLocks/>
          </p:cNvSpPr>
          <p:nvPr/>
        </p:nvSpPr>
        <p:spPr>
          <a:xfrm>
            <a:off x="16742188" y="8915418"/>
            <a:ext cx="3450812" cy="2147388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Coronal T1 MRI</a:t>
            </a:r>
          </a:p>
          <a:p>
            <a:r>
              <a:rPr lang="en-US" sz="1700" dirty="0"/>
              <a:t>weighted image shows the hypointense multilobulated lesion in the superficial hyperintense adipose tissue of the right upper arm. The renal lesions are less evident.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52309472-D0B4-1B42-9D31-6A6D6C2CECC9}"/>
              </a:ext>
            </a:extLst>
          </p:cNvPr>
          <p:cNvSpPr txBox="1">
            <a:spLocks/>
          </p:cNvSpPr>
          <p:nvPr/>
        </p:nvSpPr>
        <p:spPr>
          <a:xfrm>
            <a:off x="7287196" y="2794887"/>
            <a:ext cx="6221460" cy="476348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4925" indent="0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u="sng" dirty="0"/>
              <a:t>Imaging studies</a:t>
            </a:r>
            <a:r>
              <a:rPr lang="en-US" sz="1700" dirty="0"/>
              <a:t>: 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i="1" u="sng" dirty="0">
                <a:latin typeface="+mn-lt"/>
              </a:rPr>
              <a:t>Ultrasound</a:t>
            </a:r>
            <a:r>
              <a:rPr lang="en-US" sz="1700" dirty="0">
                <a:latin typeface="+mn-lt"/>
              </a:rPr>
              <a:t>: 6cm x 1.7cm fluid collection, undulating borders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i="1" u="sng" dirty="0">
                <a:latin typeface="+mn-lt"/>
              </a:rPr>
              <a:t>CXR</a:t>
            </a:r>
            <a:r>
              <a:rPr lang="en-US" sz="1700" dirty="0">
                <a:latin typeface="+mn-lt"/>
              </a:rPr>
              <a:t>: mild cardiomegaly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i="1" u="sng" dirty="0">
                <a:latin typeface="+mn-lt"/>
              </a:rPr>
              <a:t>MRI</a:t>
            </a:r>
            <a:r>
              <a:rPr lang="en-US" sz="1700" dirty="0">
                <a:latin typeface="+mn-lt"/>
              </a:rPr>
              <a:t>: multiple loculated, fluid-filled cysts in the superficial right chest wall and in the right arm extending into the right forearm, </a:t>
            </a:r>
            <a:r>
              <a:rPr lang="en-US" sz="1700" b="1" i="1" dirty="0">
                <a:latin typeface="+mn-lt"/>
              </a:rPr>
              <a:t>multiple fluid-filled cysts in bilateral kidneys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i="1" dirty="0">
                <a:latin typeface="+mn-lt"/>
              </a:rPr>
              <a:t>1 in the mediastinum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>
                <a:latin typeface="+mn-lt"/>
                <a:sym typeface="Wingdings" pitchFamily="2" charset="2"/>
              </a:rPr>
              <a:t> presumptive diagnosis of </a:t>
            </a:r>
            <a:r>
              <a:rPr lang="en-US" sz="1700" b="1" dirty="0">
                <a:latin typeface="+mn-lt"/>
                <a:sym typeface="Wingdings" pitchFamily="2" charset="2"/>
              </a:rPr>
              <a:t>lymphangiomatosis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u="sng" dirty="0"/>
              <a:t>Laboratory studies</a:t>
            </a:r>
            <a:r>
              <a:rPr lang="en-US" sz="1700" dirty="0"/>
              <a:t>: </a:t>
            </a:r>
          </a:p>
          <a:p>
            <a:pPr marL="1658938" lvl="1" indent="-285750">
              <a:buFont typeface="Arial" panose="020B0604020202020204" pitchFamily="34" charset="0"/>
              <a:buChar char="•"/>
            </a:pPr>
            <a:r>
              <a:rPr lang="en-US" sz="1700" i="1" u="sng" dirty="0">
                <a:latin typeface="+mn-lt"/>
              </a:rPr>
              <a:t>Rapid genome sequencing</a:t>
            </a:r>
            <a:r>
              <a:rPr lang="en-US" sz="1700" dirty="0">
                <a:latin typeface="+mn-lt"/>
              </a:rPr>
              <a:t>: </a:t>
            </a:r>
            <a:r>
              <a:rPr lang="en-US" sz="1700" b="1" i="1" dirty="0">
                <a:latin typeface="+mn-lt"/>
              </a:rPr>
              <a:t>de novo pathogenic variant of PKD1 mutation</a:t>
            </a:r>
            <a:r>
              <a:rPr lang="en-US" sz="1700" dirty="0">
                <a:latin typeface="+mn-lt"/>
              </a:rPr>
              <a:t>; 2q13 microdeletion of unknown significance </a:t>
            </a:r>
          </a:p>
        </p:txBody>
      </p:sp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3524</TotalTime>
  <Words>685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Brenda Tran Wu</cp:lastModifiedBy>
  <cp:revision>84</cp:revision>
  <dcterms:created xsi:type="dcterms:W3CDTF">2012-02-06T18:46:22Z</dcterms:created>
  <dcterms:modified xsi:type="dcterms:W3CDTF">2020-02-14T23:21:46Z</dcterms:modified>
</cp:coreProperties>
</file>