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89728"/>
  </p:normalViewPr>
  <p:slideViewPr>
    <p:cSldViewPr snapToGrid="0" snapToObjects="1">
      <p:cViewPr>
        <p:scale>
          <a:sx n="36" d="100"/>
          <a:sy n="36" d="100"/>
        </p:scale>
        <p:origin x="22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B292A-0E6E-384B-8F78-81E30D64F9C3}" type="datetimeFigureOut">
              <a:rPr lang="en-US" smtClean="0"/>
              <a:t>2/15/22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B7120-79EF-0D4A-B513-908557850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1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389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197" algn="l" defTabSz="3686389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389" algn="l" defTabSz="3686389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29582" algn="l" defTabSz="3686389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2778" algn="l" defTabSz="3686389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5975" algn="l" defTabSz="3686389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59167" algn="l" defTabSz="3686389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2360" algn="l" defTabSz="3686389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5556" algn="l" defTabSz="3686389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B7120-79EF-0D4A-B513-9085578508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5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0831-194D-A34B-8E3F-4657DEE18027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D02D-72A0-624D-88CB-EE927C7C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5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0831-194D-A34B-8E3F-4657DEE18027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D02D-72A0-624D-88CB-EE927C7C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3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0831-194D-A34B-8E3F-4657DEE18027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D02D-72A0-624D-88CB-EE927C7C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5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0831-194D-A34B-8E3F-4657DEE18027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D02D-72A0-624D-88CB-EE927C7C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8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0831-194D-A34B-8E3F-4657DEE18027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D02D-72A0-624D-88CB-EE927C7C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6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0831-194D-A34B-8E3F-4657DEE18027}" type="datetimeFigureOut">
              <a:rPr lang="en-US" smtClean="0"/>
              <a:t>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D02D-72A0-624D-88CB-EE927C7C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2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0831-194D-A34B-8E3F-4657DEE18027}" type="datetimeFigureOut">
              <a:rPr lang="en-US" smtClean="0"/>
              <a:t>2/15/22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D02D-72A0-624D-88CB-EE927C7C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0831-194D-A34B-8E3F-4657DEE18027}" type="datetimeFigureOut">
              <a:rPr lang="en-US" smtClean="0"/>
              <a:t>2/15/22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D02D-72A0-624D-88CB-EE927C7C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6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0831-194D-A34B-8E3F-4657DEE18027}" type="datetimeFigureOut">
              <a:rPr lang="en-US" smtClean="0"/>
              <a:t>2/15/22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D02D-72A0-624D-88CB-EE927C7C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7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0831-194D-A34B-8E3F-4657DEE18027}" type="datetimeFigureOut">
              <a:rPr lang="en-US" smtClean="0"/>
              <a:t>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D02D-72A0-624D-88CB-EE927C7C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7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0831-194D-A34B-8E3F-4657DEE18027}" type="datetimeFigureOut">
              <a:rPr lang="en-US" smtClean="0"/>
              <a:t>2/15/22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AD02D-72A0-624D-88CB-EE927C7C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3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70831-194D-A34B-8E3F-4657DEE18027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AD02D-72A0-624D-88CB-EE927C7C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2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11" Type="http://schemas.openxmlformats.org/officeDocument/2006/relationships/image" Target="../media/image9.png"/><Relationship Id="rId5" Type="http://schemas.openxmlformats.org/officeDocument/2006/relationships/image" Target="../media/image3.tiff"/><Relationship Id="rId10" Type="http://schemas.openxmlformats.org/officeDocument/2006/relationships/image" Target="../media/image8.emf"/><Relationship Id="rId4" Type="http://schemas.openxmlformats.org/officeDocument/2006/relationships/image" Target="../media/image2.tiff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1E5829B-1D63-8A47-991D-4D1BBD0E0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6273" y="5880489"/>
            <a:ext cx="12852399" cy="12852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6836C1-0416-B94B-9C25-5C221A2E6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76" y="207383"/>
            <a:ext cx="3641912" cy="367945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EA0BDF6-276B-9947-94DC-B3F75F6A1134}"/>
              </a:ext>
            </a:extLst>
          </p:cNvPr>
          <p:cNvSpPr txBox="1"/>
          <p:nvPr/>
        </p:nvSpPr>
        <p:spPr>
          <a:xfrm>
            <a:off x="7490398" y="363839"/>
            <a:ext cx="27543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SARS-CoV-2 metagenomics for identification of microbial superinfection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335C1F-5D4A-404C-B505-362E8E3A8ADD}"/>
              </a:ext>
            </a:extLst>
          </p:cNvPr>
          <p:cNvSpPr txBox="1"/>
          <p:nvPr/>
        </p:nvSpPr>
        <p:spPr>
          <a:xfrm>
            <a:off x="10307191" y="1896295"/>
            <a:ext cx="2190972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Joshua D. Bloomstein</a:t>
            </a:r>
            <a:r>
              <a:rPr lang="en-US" sz="504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0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Eran Mick</a:t>
            </a:r>
            <a:r>
              <a:rPr lang="en-US" sz="504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  <a:r>
              <a:rPr lang="en-US" sz="50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Alexandra Tsitsiklis</a:t>
            </a:r>
            <a:r>
              <a:rPr lang="en-US" sz="504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  <a:r>
              <a:rPr lang="en-US" sz="50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Charles R. Langelier</a:t>
            </a:r>
            <a:r>
              <a:rPr lang="en-US" sz="504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75AF788-48D8-6D41-B2EF-89D3CE787E6A}"/>
              </a:ext>
            </a:extLst>
          </p:cNvPr>
          <p:cNvGrpSpPr/>
          <p:nvPr/>
        </p:nvGrpSpPr>
        <p:grpSpPr>
          <a:xfrm>
            <a:off x="382800" y="4627690"/>
            <a:ext cx="10318828" cy="2505598"/>
            <a:chOff x="167587" y="15076245"/>
            <a:chExt cx="13771494" cy="4180501"/>
          </a:xfrm>
        </p:grpSpPr>
        <p:sp>
          <p:nvSpPr>
            <p:cNvPr id="26" name="AutoShape 47">
              <a:extLst>
                <a:ext uri="{FF2B5EF4-FFF2-40B4-BE49-F238E27FC236}">
                  <a16:creationId xmlns:a16="http://schemas.microsoft.com/office/drawing/2014/main" id="{36D7B8D7-2ED2-064C-BF36-9ECF2DFC5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87" y="16986672"/>
              <a:ext cx="13771494" cy="1128813"/>
            </a:xfrm>
            <a:prstGeom prst="roundRect">
              <a:avLst>
                <a:gd name="adj" fmla="val 16667"/>
              </a:avLst>
            </a:prstGeom>
            <a:solidFill>
              <a:srgbClr val="032048"/>
            </a:solidFill>
            <a:ln w="25400">
              <a:solidFill>
                <a:srgbClr val="032048"/>
              </a:solidFill>
              <a:round/>
              <a:headEnd/>
              <a:tailEnd/>
            </a:ln>
          </p:spPr>
          <p:txBody>
            <a:bodyPr wrap="none" lIns="2257193" tIns="1128596" rIns="2257193" bIns="1128596" anchor="ctr"/>
            <a:lstStyle/>
            <a:p>
              <a:pPr algn="ctr"/>
              <a:endParaRPr lang="en-US" sz="576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5">
              <a:extLst>
                <a:ext uri="{FF2B5EF4-FFF2-40B4-BE49-F238E27FC236}">
                  <a16:creationId xmlns:a16="http://schemas.microsoft.com/office/drawing/2014/main" id="{56CE0D15-688A-264D-A1AB-DB6919070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350" y="15076245"/>
              <a:ext cx="13319967" cy="4180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251620" tIns="1128427" rIns="2256840" bIns="1128427">
              <a:spAutoFit/>
            </a:bodyPr>
            <a:lstStyle>
              <a:lvl1pPr defTabSz="2193925" eaLnBrk="0" hangingPunct="0"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2193925" eaLnBrk="0" hangingPunct="0"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2193925" eaLnBrk="0" hangingPunct="0"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2193925" eaLnBrk="0" hangingPunct="0"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2193925" eaLnBrk="0" hangingPunct="0"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Background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05B1855-647C-8D4E-9ABF-55660F73B85D}"/>
              </a:ext>
            </a:extLst>
          </p:cNvPr>
          <p:cNvSpPr txBox="1"/>
          <p:nvPr/>
        </p:nvSpPr>
        <p:spPr>
          <a:xfrm>
            <a:off x="14653993" y="3120741"/>
            <a:ext cx="15251946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396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9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California, Davis School of Medicine</a:t>
            </a:r>
          </a:p>
          <a:p>
            <a:pPr>
              <a:lnSpc>
                <a:spcPts val="5000"/>
              </a:lnSpc>
            </a:pPr>
            <a:r>
              <a:rPr lang="en-US" sz="396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9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 Zuckerberg </a:t>
            </a:r>
            <a:r>
              <a:rPr lang="en-US" sz="39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Biohub</a:t>
            </a:r>
            <a:endParaRPr lang="en-US" sz="39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5000"/>
              </a:lnSpc>
            </a:pPr>
            <a:r>
              <a:rPr lang="en-US" sz="396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9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of Infectious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  <a:r>
              <a:rPr lang="en-US" sz="39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University of California, San Francisco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A13DBE4-9EB0-5145-9929-195713F218AC}"/>
              </a:ext>
            </a:extLst>
          </p:cNvPr>
          <p:cNvSpPr/>
          <p:nvPr/>
        </p:nvSpPr>
        <p:spPr>
          <a:xfrm>
            <a:off x="406767" y="6541560"/>
            <a:ext cx="10294861" cy="9023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7270" indent="-617270">
              <a:lnSpc>
                <a:spcPts val="54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SARS-CoV-2 superinfection can masquerade as COVID-19 flare or non-infectious ARDS</a:t>
            </a:r>
          </a:p>
          <a:p>
            <a:pPr marL="617270" indent="-617270">
              <a:lnSpc>
                <a:spcPts val="54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method of diagnosis of bacterial pneumonia exists for non-intubated patients </a:t>
            </a:r>
          </a:p>
          <a:p>
            <a:pPr marL="617270" indent="-617270">
              <a:lnSpc>
                <a:spcPts val="54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respiratory culture results in ~1 week and not all pathogens can be cultured</a:t>
            </a:r>
          </a:p>
          <a:p>
            <a:pPr marL="617270" indent="-617270">
              <a:lnSpc>
                <a:spcPts val="54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diagnoses have contradictory treatments</a:t>
            </a:r>
          </a:p>
          <a:p>
            <a:pPr marL="617270" indent="-617270">
              <a:lnSpc>
                <a:spcPts val="54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aimed to compare host transcriptomics of Delta variant versus other variants</a:t>
            </a:r>
          </a:p>
          <a:p>
            <a:pPr marL="617270" indent="-617270">
              <a:lnSpc>
                <a:spcPts val="54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aimed to characterize microbiome of upper and lower airway in patients with COVID-19 with concurrent ventilator-associated pneumonia (COVID-VAP)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01EAEF-9A2A-974E-B229-CDA88AA665B4}"/>
              </a:ext>
            </a:extLst>
          </p:cNvPr>
          <p:cNvSpPr txBox="1"/>
          <p:nvPr/>
        </p:nvSpPr>
        <p:spPr>
          <a:xfrm>
            <a:off x="525753" y="16620811"/>
            <a:ext cx="10294861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7270" indent="-617270">
              <a:lnSpc>
                <a:spcPts val="54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Bulk RNA-seq of Delta variant versus other variants showed 49 differentially expressed genes (DEG)s at threshold of 5-fold change and FDR &lt; 0.05 </a:t>
            </a:r>
            <a:r>
              <a:rPr lang="en-US" sz="4400" dirty="0">
                <a:latin typeface="Wingdings 2" pitchFamily="2" charset="2"/>
                <a:cs typeface="Times New Roman" panose="02020603050405020304" pitchFamily="18" charset="0"/>
              </a:rPr>
              <a:t>u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7270" indent="-617270">
              <a:lnSpc>
                <a:spcPts val="54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Set Enrichment Analysis (GSEA) highlighted downregulation of flagellar transport and possible upregulation of neutrophil degranulation </a:t>
            </a:r>
            <a:r>
              <a:rPr lang="en-US" sz="4400" dirty="0">
                <a:latin typeface="Wingdings 2" pitchFamily="2" charset="2"/>
                <a:cs typeface="Times New Roman" panose="02020603050405020304" pitchFamily="18" charset="0"/>
              </a:rPr>
              <a:t>v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7270" indent="-617270">
              <a:lnSpc>
                <a:spcPts val="5400"/>
              </a:lnSpc>
              <a:buFont typeface="Arial" panose="020B0604020202020204" pitchFamily="34" charset="0"/>
              <a:buChar char="•"/>
            </a:pPr>
            <a:r>
              <a:rPr lang="el-G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-diversity and </a:t>
            </a:r>
            <a:r>
              <a:rPr lang="el-G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-diversity did not significantly differ between NS and TA samples </a:t>
            </a:r>
            <a:r>
              <a:rPr lang="en-US" sz="4400" dirty="0">
                <a:latin typeface="Wingdings 2" pitchFamily="2" charset="2"/>
                <a:cs typeface="Times New Roman" panose="02020603050405020304" pitchFamily="18" charset="0"/>
              </a:rPr>
              <a:t>w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>
                <a:latin typeface="Wingdings 2" pitchFamily="2" charset="2"/>
                <a:cs typeface="Times New Roman" panose="02020603050405020304" pitchFamily="18" charset="0"/>
              </a:rPr>
              <a:t>x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7270" indent="-617270">
              <a:lnSpc>
                <a:spcPts val="54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COVID-VAP, nasal swab microbiome correlates with tracheal aspirate microbiome </a:t>
            </a:r>
            <a:r>
              <a:rPr lang="en-US" sz="4800" dirty="0">
                <a:latin typeface="Wingdings 2" pitchFamily="2" charset="2"/>
                <a:cs typeface="Times New Roman" panose="02020603050405020304" pitchFamily="18" charset="0"/>
              </a:rPr>
              <a:t>y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>
                <a:latin typeface="Wingdings 2" pitchFamily="2" charset="2"/>
                <a:cs typeface="Times New Roman" panose="02020603050405020304" pitchFamily="18" charset="0"/>
              </a:rPr>
              <a:t>z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3AB8566-E041-304F-95A1-383AF9AE4A69}"/>
              </a:ext>
            </a:extLst>
          </p:cNvPr>
          <p:cNvSpPr txBox="1"/>
          <p:nvPr/>
        </p:nvSpPr>
        <p:spPr>
          <a:xfrm>
            <a:off x="32876127" y="21242579"/>
            <a:ext cx="10318828" cy="3483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7270" indent="-617270">
              <a:lnSpc>
                <a:spcPts val="54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Delta variant generates a unique host response most likely implicated in its enhanced virulence</a:t>
            </a:r>
          </a:p>
          <a:p>
            <a:pPr marL="617270" indent="-617270">
              <a:lnSpc>
                <a:spcPts val="54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 serves as surrogate for TA in COVID-VAP</a:t>
            </a:r>
          </a:p>
          <a:p>
            <a:pPr marL="617270" indent="-617270">
              <a:lnSpc>
                <a:spcPts val="54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Metagenomics show promise as a method for rapid detection of COVID superinfection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9117539-4981-C14A-9D3D-5FF5BF021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33287" y="807083"/>
            <a:ext cx="3942816" cy="256371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4F857DE-234D-9E40-8FED-FBFE33F6F5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31813" y="1982801"/>
            <a:ext cx="6449112" cy="208199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8776E1D-588A-2E4F-915F-C121455E40EE}"/>
              </a:ext>
            </a:extLst>
          </p:cNvPr>
          <p:cNvSpPr txBox="1"/>
          <p:nvPr/>
        </p:nvSpPr>
        <p:spPr>
          <a:xfrm>
            <a:off x="32924061" y="25851330"/>
            <a:ext cx="10294861" cy="625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7270" indent="-617270">
              <a:lnSpc>
                <a:spcPts val="54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Spearman rank-order correlation of established respiratory pathogens between NS and TA samples</a:t>
            </a:r>
          </a:p>
          <a:p>
            <a:pPr marL="617270" indent="-617270">
              <a:lnSpc>
                <a:spcPts val="54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NS host gene signature to rapidly predict bacterial or fungal superinfection</a:t>
            </a:r>
          </a:p>
          <a:p>
            <a:pPr marL="617270" indent="-617270">
              <a:lnSpc>
                <a:spcPts val="54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 host response of symptomatic versus asymptomatic patients with positive SARS-CoV-2 test</a:t>
            </a:r>
          </a:p>
          <a:p>
            <a:pPr marL="617270" indent="-617270">
              <a:lnSpc>
                <a:spcPts val="54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utility of NS for predicting antibiotic resistance in COVID-VAP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F4EF16-DF8E-6B40-BB73-889D69E8BD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47879" y="6198365"/>
            <a:ext cx="16586238" cy="106987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B6EAF1-3C5A-AB45-A34E-FBFE7A60AD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17113" y="27925987"/>
            <a:ext cx="18213329" cy="442946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05EEBCE-ACAB-FB41-94E5-AEA905719800}"/>
              </a:ext>
            </a:extLst>
          </p:cNvPr>
          <p:cNvSpPr/>
          <p:nvPr/>
        </p:nvSpPr>
        <p:spPr>
          <a:xfrm>
            <a:off x="15209150" y="5501867"/>
            <a:ext cx="11431887" cy="785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760"/>
              </a:lnSpc>
            </a:pPr>
            <a:r>
              <a:rPr lang="en-US" sz="4000" dirty="0">
                <a:cs typeface="Times New Roman" panose="02020603050405020304" pitchFamily="18" charset="0"/>
              </a:rPr>
              <a:t>Delta variant vs. other variants differential expression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00F81F-D4F1-FF40-A2E1-F0AACABFC22F}"/>
              </a:ext>
            </a:extLst>
          </p:cNvPr>
          <p:cNvSpPr txBox="1"/>
          <p:nvPr/>
        </p:nvSpPr>
        <p:spPr>
          <a:xfrm>
            <a:off x="13498072" y="7218679"/>
            <a:ext cx="165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Row z score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CB87BD-87DE-C444-A649-D758FCF6B22D}"/>
              </a:ext>
            </a:extLst>
          </p:cNvPr>
          <p:cNvSpPr/>
          <p:nvPr/>
        </p:nvSpPr>
        <p:spPr>
          <a:xfrm>
            <a:off x="27470220" y="8947028"/>
            <a:ext cx="947635" cy="7372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308957-8958-B242-91E3-980EB1B2EFA4}"/>
              </a:ext>
            </a:extLst>
          </p:cNvPr>
          <p:cNvSpPr/>
          <p:nvPr/>
        </p:nvSpPr>
        <p:spPr>
          <a:xfrm>
            <a:off x="15039526" y="16426721"/>
            <a:ext cx="1244505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B5C2C7-7ADB-904F-B49E-7BDE2A38DE3F}"/>
              </a:ext>
            </a:extLst>
          </p:cNvPr>
          <p:cNvSpPr txBox="1"/>
          <p:nvPr/>
        </p:nvSpPr>
        <p:spPr>
          <a:xfrm>
            <a:off x="27382434" y="8295991"/>
            <a:ext cx="218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Delta</a:t>
            </a:r>
          </a:p>
          <a:p>
            <a:r>
              <a:rPr lang="en-US" sz="2400" dirty="0"/>
              <a:t>- Mutation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6EFD94-B99E-D146-A7F8-CC9B20240B1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6304"/>
          <a:stretch/>
        </p:blipFill>
        <p:spPr>
          <a:xfrm>
            <a:off x="22050622" y="16897122"/>
            <a:ext cx="6843464" cy="92859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AB5E2F-C7D9-1F4F-9146-BF27F10E36D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5584"/>
          <a:stretch/>
        </p:blipFill>
        <p:spPr>
          <a:xfrm>
            <a:off x="14538491" y="16787956"/>
            <a:ext cx="6166691" cy="10546061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BDC0D05F-2588-6242-8709-F04E8CA48C76}"/>
              </a:ext>
            </a:extLst>
          </p:cNvPr>
          <p:cNvGrpSpPr/>
          <p:nvPr/>
        </p:nvGrpSpPr>
        <p:grpSpPr>
          <a:xfrm>
            <a:off x="551962" y="14740572"/>
            <a:ext cx="10318828" cy="2956002"/>
            <a:chOff x="167587" y="15076245"/>
            <a:chExt cx="13771494" cy="4931984"/>
          </a:xfrm>
        </p:grpSpPr>
        <p:sp>
          <p:nvSpPr>
            <p:cNvPr id="69" name="AutoShape 47">
              <a:extLst>
                <a:ext uri="{FF2B5EF4-FFF2-40B4-BE49-F238E27FC236}">
                  <a16:creationId xmlns:a16="http://schemas.microsoft.com/office/drawing/2014/main" id="{E4DDBD6C-FA5D-BA46-951B-08DD68F81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87" y="16986672"/>
              <a:ext cx="13771494" cy="1128813"/>
            </a:xfrm>
            <a:prstGeom prst="roundRect">
              <a:avLst>
                <a:gd name="adj" fmla="val 16667"/>
              </a:avLst>
            </a:prstGeom>
            <a:solidFill>
              <a:srgbClr val="032048"/>
            </a:solidFill>
            <a:ln w="25400">
              <a:solidFill>
                <a:srgbClr val="032048"/>
              </a:solidFill>
              <a:round/>
              <a:headEnd/>
              <a:tailEnd/>
            </a:ln>
          </p:spPr>
          <p:txBody>
            <a:bodyPr wrap="none" lIns="2257193" tIns="1128596" rIns="2257193" bIns="1128596" anchor="ctr"/>
            <a:lstStyle/>
            <a:p>
              <a:pPr algn="ctr"/>
              <a:endParaRPr lang="en-US" sz="576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5">
              <a:extLst>
                <a:ext uri="{FF2B5EF4-FFF2-40B4-BE49-F238E27FC236}">
                  <a16:creationId xmlns:a16="http://schemas.microsoft.com/office/drawing/2014/main" id="{2BA31567-7471-0347-9224-942AB5CE46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350" y="15076245"/>
              <a:ext cx="13319967" cy="493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251620" tIns="1128427" rIns="2256840" bIns="1128427">
              <a:spAutoFit/>
            </a:bodyPr>
            <a:lstStyle>
              <a:lvl1pPr defTabSz="2193925" eaLnBrk="0" hangingPunct="0"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2193925" eaLnBrk="0" hangingPunct="0"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2193925" eaLnBrk="0" hangingPunct="0"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2193925" eaLnBrk="0" hangingPunct="0"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2193925" eaLnBrk="0" hangingPunct="0"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Results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B044731-EED9-0642-A967-DE4FAFABBC62}"/>
              </a:ext>
            </a:extLst>
          </p:cNvPr>
          <p:cNvGrpSpPr/>
          <p:nvPr/>
        </p:nvGrpSpPr>
        <p:grpSpPr>
          <a:xfrm>
            <a:off x="32924061" y="19379431"/>
            <a:ext cx="10318828" cy="2956002"/>
            <a:chOff x="167587" y="15076245"/>
            <a:chExt cx="13771494" cy="4931984"/>
          </a:xfrm>
        </p:grpSpPr>
        <p:sp>
          <p:nvSpPr>
            <p:cNvPr id="72" name="AutoShape 47">
              <a:extLst>
                <a:ext uri="{FF2B5EF4-FFF2-40B4-BE49-F238E27FC236}">
                  <a16:creationId xmlns:a16="http://schemas.microsoft.com/office/drawing/2014/main" id="{65E2378B-DA25-EB4E-990A-6A0A269DC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87" y="16986672"/>
              <a:ext cx="13771494" cy="1128813"/>
            </a:xfrm>
            <a:prstGeom prst="roundRect">
              <a:avLst>
                <a:gd name="adj" fmla="val 16667"/>
              </a:avLst>
            </a:prstGeom>
            <a:solidFill>
              <a:srgbClr val="032048"/>
            </a:solidFill>
            <a:ln w="25400">
              <a:solidFill>
                <a:srgbClr val="032048"/>
              </a:solidFill>
              <a:round/>
              <a:headEnd/>
              <a:tailEnd/>
            </a:ln>
          </p:spPr>
          <p:txBody>
            <a:bodyPr wrap="none" lIns="2257193" tIns="1128596" rIns="2257193" bIns="1128596" anchor="ctr"/>
            <a:lstStyle/>
            <a:p>
              <a:pPr algn="ctr"/>
              <a:endParaRPr lang="en-US" sz="576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 Box 5">
              <a:extLst>
                <a:ext uri="{FF2B5EF4-FFF2-40B4-BE49-F238E27FC236}">
                  <a16:creationId xmlns:a16="http://schemas.microsoft.com/office/drawing/2014/main" id="{FA44A3EB-AAC6-BF4D-95F5-0B0AF9513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350" y="15076245"/>
              <a:ext cx="13319967" cy="493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251620" tIns="1128427" rIns="2256840" bIns="1128427">
              <a:spAutoFit/>
            </a:bodyPr>
            <a:lstStyle>
              <a:lvl1pPr defTabSz="2193925" eaLnBrk="0" hangingPunct="0"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2193925" eaLnBrk="0" hangingPunct="0"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2193925" eaLnBrk="0" hangingPunct="0"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2193925" eaLnBrk="0" hangingPunct="0"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2193925" eaLnBrk="0" hangingPunct="0"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Conclusions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FE0CDC1-BAD6-694E-9BC0-30CDDFE63EC9}"/>
              </a:ext>
            </a:extLst>
          </p:cNvPr>
          <p:cNvGrpSpPr/>
          <p:nvPr/>
        </p:nvGrpSpPr>
        <p:grpSpPr>
          <a:xfrm>
            <a:off x="32924061" y="24021679"/>
            <a:ext cx="10318828" cy="2956002"/>
            <a:chOff x="167587" y="15076245"/>
            <a:chExt cx="13771494" cy="4931984"/>
          </a:xfrm>
        </p:grpSpPr>
        <p:sp>
          <p:nvSpPr>
            <p:cNvPr id="75" name="AutoShape 47">
              <a:extLst>
                <a:ext uri="{FF2B5EF4-FFF2-40B4-BE49-F238E27FC236}">
                  <a16:creationId xmlns:a16="http://schemas.microsoft.com/office/drawing/2014/main" id="{3D07201F-64DF-D04C-9D5C-E84A6392E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87" y="16986672"/>
              <a:ext cx="13771494" cy="1128813"/>
            </a:xfrm>
            <a:prstGeom prst="roundRect">
              <a:avLst>
                <a:gd name="adj" fmla="val 16667"/>
              </a:avLst>
            </a:prstGeom>
            <a:solidFill>
              <a:srgbClr val="032048"/>
            </a:solidFill>
            <a:ln w="25400">
              <a:solidFill>
                <a:srgbClr val="032048"/>
              </a:solidFill>
              <a:round/>
              <a:headEnd/>
              <a:tailEnd/>
            </a:ln>
          </p:spPr>
          <p:txBody>
            <a:bodyPr wrap="none" lIns="2257193" tIns="1128596" rIns="2257193" bIns="1128596" anchor="ctr"/>
            <a:lstStyle/>
            <a:p>
              <a:pPr algn="ctr"/>
              <a:endParaRPr lang="en-US" sz="576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 Box 5">
              <a:extLst>
                <a:ext uri="{FF2B5EF4-FFF2-40B4-BE49-F238E27FC236}">
                  <a16:creationId xmlns:a16="http://schemas.microsoft.com/office/drawing/2014/main" id="{19042E2B-8775-0442-8B83-FAC1D61FAA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350" y="15076245"/>
              <a:ext cx="13319967" cy="493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251620" tIns="1128427" rIns="2256840" bIns="1128427">
              <a:spAutoFit/>
            </a:bodyPr>
            <a:lstStyle>
              <a:lvl1pPr defTabSz="2193925" eaLnBrk="0" hangingPunct="0"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2193925" eaLnBrk="0" hangingPunct="0"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2193925" eaLnBrk="0" hangingPunct="0"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2193925" eaLnBrk="0" hangingPunct="0"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2193925" eaLnBrk="0" hangingPunct="0"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defTabSz="2193925" eaLnBrk="0" fontAlgn="base" hangingPunct="0">
                <a:spcBef>
                  <a:spcPct val="0"/>
                </a:spcBef>
                <a:spcAft>
                  <a:spcPct val="0"/>
                </a:spcAft>
                <a:defRPr sz="202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Future Steps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F42B282-C827-524E-BEA8-AB1AF1B395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0960" y="1791045"/>
            <a:ext cx="2505598" cy="25055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F774EE-8DF8-7B4C-B907-63C39B446A9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0606" r="18339"/>
          <a:stretch/>
        </p:blipFill>
        <p:spPr>
          <a:xfrm>
            <a:off x="105222" y="24847290"/>
            <a:ext cx="10919411" cy="796897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1FBD110-A7BE-8640-BBAA-CF2CC4B5033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0487" t="45436" r="6317" b="42261"/>
          <a:stretch/>
        </p:blipFill>
        <p:spPr>
          <a:xfrm>
            <a:off x="8386520" y="30070841"/>
            <a:ext cx="1764544" cy="109676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275D22B-E61D-C642-B617-F64F51DAF84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7585" r="27341" b="92877"/>
          <a:stretch/>
        </p:blipFill>
        <p:spPr>
          <a:xfrm>
            <a:off x="1594845" y="24029928"/>
            <a:ext cx="8763901" cy="755652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879D3D5-CF74-7D43-93B7-7095135D2770}"/>
              </a:ext>
            </a:extLst>
          </p:cNvPr>
          <p:cNvSpPr/>
          <p:nvPr/>
        </p:nvSpPr>
        <p:spPr>
          <a:xfrm>
            <a:off x="19440432" y="27050774"/>
            <a:ext cx="6166690" cy="785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760"/>
              </a:lnSpc>
            </a:pPr>
            <a:r>
              <a:rPr lang="en-US" sz="4000" dirty="0">
                <a:cs typeface="Times New Roman" panose="02020603050405020304" pitchFamily="18" charset="0"/>
              </a:rPr>
              <a:t>Delta vs. other variants GSEA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553F8A-CD1F-9148-B5B0-8F58089CBF7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178459" y="9386211"/>
            <a:ext cx="1519042" cy="626565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82405CBE-AD70-664D-B952-0355FD002628}"/>
              </a:ext>
            </a:extLst>
          </p:cNvPr>
          <p:cNvSpPr/>
          <p:nvPr/>
        </p:nvSpPr>
        <p:spPr>
          <a:xfrm>
            <a:off x="2350440" y="25287621"/>
            <a:ext cx="35304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Bray-Curtis </a:t>
            </a:r>
            <a:r>
              <a:rPr lang="en-US" sz="2800" dirty="0" err="1">
                <a:cs typeface="Times New Roman" panose="02020603050405020304" pitchFamily="18" charset="0"/>
              </a:rPr>
              <a:t>permanova</a:t>
            </a:r>
            <a:endParaRPr lang="en-US" sz="2800" dirty="0">
              <a:cs typeface="Times New Roman" panose="02020603050405020304" pitchFamily="18" charset="0"/>
            </a:endParaRPr>
          </a:p>
          <a:p>
            <a:r>
              <a:rPr lang="en-US" sz="2800" i="1" dirty="0">
                <a:cs typeface="Times New Roman" panose="02020603050405020304" pitchFamily="18" charset="0"/>
              </a:rPr>
              <a:t>p</a:t>
            </a:r>
            <a:r>
              <a:rPr lang="en-US" sz="2800" dirty="0">
                <a:cs typeface="Times New Roman" panose="02020603050405020304" pitchFamily="18" charset="0"/>
              </a:rPr>
              <a:t> = 0.06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B6B3826-8B2D-AC41-BD69-03E791B7770C}"/>
              </a:ext>
            </a:extLst>
          </p:cNvPr>
          <p:cNvSpPr/>
          <p:nvPr/>
        </p:nvSpPr>
        <p:spPr>
          <a:xfrm>
            <a:off x="34918103" y="5617006"/>
            <a:ext cx="7925645" cy="785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760"/>
              </a:lnSpc>
            </a:pPr>
            <a:r>
              <a:rPr lang="en-US" sz="4000" dirty="0">
                <a:cs typeface="Times New Roman" panose="02020603050405020304" pitchFamily="18" charset="0"/>
              </a:rPr>
              <a:t>Patient NS-TA abundance correlation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6D21A1-3F3E-0F4D-A272-163B1CDF6B03}"/>
              </a:ext>
            </a:extLst>
          </p:cNvPr>
          <p:cNvSpPr txBox="1"/>
          <p:nvPr/>
        </p:nvSpPr>
        <p:spPr>
          <a:xfrm>
            <a:off x="13480423" y="5473298"/>
            <a:ext cx="9396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Wingdings 2" pitchFamily="2" charset="2"/>
                <a:cs typeface="Times New Roman" panose="02020603050405020304" pitchFamily="18" charset="0"/>
              </a:rPr>
              <a:t>u</a:t>
            </a:r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685D7B1-5EB4-7741-9DDC-4170EAAB3F97}"/>
              </a:ext>
            </a:extLst>
          </p:cNvPr>
          <p:cNvSpPr txBox="1"/>
          <p:nvPr/>
        </p:nvSpPr>
        <p:spPr>
          <a:xfrm>
            <a:off x="12965951" y="27063387"/>
            <a:ext cx="112329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latin typeface="Wingdings 2" pitchFamily="2" charset="2"/>
                <a:cs typeface="Times New Roman" panose="02020603050405020304" pitchFamily="18" charset="0"/>
              </a:rPr>
              <a:t>v</a:t>
            </a:r>
            <a:endParaRPr lang="en-US" sz="66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2F1BD8A-B02E-CE49-9DED-9B235924F9F3}"/>
              </a:ext>
            </a:extLst>
          </p:cNvPr>
          <p:cNvSpPr txBox="1"/>
          <p:nvPr/>
        </p:nvSpPr>
        <p:spPr>
          <a:xfrm>
            <a:off x="13519032" y="16607568"/>
            <a:ext cx="102213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031F48"/>
                </a:solidFill>
                <a:latin typeface="Wingdings 2" pitchFamily="2" charset="2"/>
                <a:cs typeface="Times New Roman" panose="02020603050405020304" pitchFamily="18" charset="0"/>
              </a:rPr>
              <a:t>w</a:t>
            </a:r>
            <a:endParaRPr lang="en-US" sz="6600" dirty="0">
              <a:solidFill>
                <a:srgbClr val="031F48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8BDE42-D510-0E4D-ADE1-F58060DC65B9}"/>
              </a:ext>
            </a:extLst>
          </p:cNvPr>
          <p:cNvSpPr txBox="1"/>
          <p:nvPr/>
        </p:nvSpPr>
        <p:spPr>
          <a:xfrm>
            <a:off x="63340" y="23911037"/>
            <a:ext cx="9396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Wingdings 2" pitchFamily="2" charset="2"/>
                <a:cs typeface="Times New Roman" panose="02020603050405020304" pitchFamily="18" charset="0"/>
              </a:rPr>
              <a:t>x</a:t>
            </a:r>
            <a:endParaRPr lang="en-US" sz="6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33DF7C-758C-9743-B170-D1FB9E1FF9A0}"/>
              </a:ext>
            </a:extLst>
          </p:cNvPr>
          <p:cNvSpPr txBox="1"/>
          <p:nvPr/>
        </p:nvSpPr>
        <p:spPr>
          <a:xfrm>
            <a:off x="32035947" y="5550624"/>
            <a:ext cx="9396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Wingdings 2" pitchFamily="2" charset="2"/>
                <a:cs typeface="Times New Roman" panose="02020603050405020304" pitchFamily="18" charset="0"/>
              </a:rPr>
              <a:t>z</a:t>
            </a:r>
            <a:endParaRPr lang="en-US" sz="6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BE5D03A-790D-BA42-951D-C9B02DB492E9}"/>
              </a:ext>
            </a:extLst>
          </p:cNvPr>
          <p:cNvSpPr txBox="1"/>
          <p:nvPr/>
        </p:nvSpPr>
        <p:spPr>
          <a:xfrm>
            <a:off x="21806654" y="16609023"/>
            <a:ext cx="9396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Wingdings 2" pitchFamily="2" charset="2"/>
                <a:cs typeface="Times New Roman" panose="02020603050405020304" pitchFamily="18" charset="0"/>
              </a:rPr>
              <a:t>y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60818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687</TotalTime>
  <Words>319</Words>
  <Application>Microsoft Macintosh PowerPoint</Application>
  <PresentationFormat>Custom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 2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Bloomstein</dc:creator>
  <cp:lastModifiedBy>Josh Bloomstein</cp:lastModifiedBy>
  <cp:revision>61</cp:revision>
  <dcterms:created xsi:type="dcterms:W3CDTF">2021-11-06T19:35:40Z</dcterms:created>
  <dcterms:modified xsi:type="dcterms:W3CDTF">2022-02-16T04:33:47Z</dcterms:modified>
</cp:coreProperties>
</file>