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493776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1A3E68"/>
    <a:srgbClr val="DDAA00"/>
    <a:srgbClr val="716FB2"/>
    <a:srgbClr val="F48024"/>
    <a:srgbClr val="17A3CB"/>
    <a:srgbClr val="052049"/>
    <a:srgbClr val="69028E"/>
    <a:srgbClr val="5600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20" autoAdjust="0"/>
    <p:restoredTop sz="88750" autoAdjust="0"/>
  </p:normalViewPr>
  <p:slideViewPr>
    <p:cSldViewPr>
      <p:cViewPr varScale="1">
        <p:scale>
          <a:sx n="23" d="100"/>
          <a:sy n="23" d="100"/>
        </p:scale>
        <p:origin x="1926" y="120"/>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5663" y="692150"/>
            <a:ext cx="52863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smtClean="0">
              <a:latin typeface="Times New Roman" pitchFamily="18" charset="0"/>
            </a:endParaRPr>
          </a:p>
        </p:txBody>
      </p:sp>
      <p:sp>
        <p:nvSpPr>
          <p:cNvPr id="5123" name="Rectangle 2"/>
          <p:cNvSpPr>
            <a:spLocks noGrp="1" noRot="1" noChangeAspect="1" noChangeArrowheads="1" noTextEdit="1"/>
          </p:cNvSpPr>
          <p:nvPr>
            <p:ph type="sldImg"/>
          </p:nvPr>
        </p:nvSpPr>
        <p:spPr>
          <a:xfrm>
            <a:off x="855663" y="692150"/>
            <a:ext cx="5286375"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8880" y="1317625"/>
            <a:ext cx="4443984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468880" y="7680325"/>
            <a:ext cx="4443984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468880" y="30510163"/>
            <a:ext cx="11521440" cy="1752600"/>
          </a:xfrm>
          <a:prstGeom prst="rect">
            <a:avLst/>
          </a:prstGeom>
        </p:spPr>
        <p:txBody>
          <a:bodyPr vert="horz" lIns="396541" tIns="198271" rIns="396541" bIns="198271" rtlCol="0" anchor="ctr"/>
          <a:lstStyle>
            <a:lvl1pPr algn="l">
              <a:defRPr sz="5200" smtClean="0">
                <a:solidFill>
                  <a:schemeClr val="tx1">
                    <a:tint val="75000"/>
                  </a:schemeClr>
                </a:solidFill>
              </a:defRPr>
            </a:lvl1pPr>
          </a:lstStyle>
          <a:p>
            <a:pPr>
              <a:defRPr/>
            </a:pPr>
            <a:fld id="{162208AB-5F9D-4443-96AB-8B28DB6090B2}" type="datetimeFigureOut">
              <a:rPr lang="en-US"/>
              <a:pPr>
                <a:defRPr/>
              </a:pPr>
              <a:t>1/16/2019</a:t>
            </a:fld>
            <a:endParaRPr lang="en-US"/>
          </a:p>
        </p:txBody>
      </p:sp>
      <p:sp>
        <p:nvSpPr>
          <p:cNvPr id="5" name="Footer Placeholder 4"/>
          <p:cNvSpPr>
            <a:spLocks noGrp="1"/>
          </p:cNvSpPr>
          <p:nvPr>
            <p:ph type="ftr" sz="quarter" idx="3"/>
          </p:nvPr>
        </p:nvSpPr>
        <p:spPr>
          <a:xfrm>
            <a:off x="16870680" y="30510163"/>
            <a:ext cx="15636240" cy="1752600"/>
          </a:xfrm>
          <a:prstGeom prst="rect">
            <a:avLst/>
          </a:prstGeom>
        </p:spPr>
        <p:txBody>
          <a:bodyPr vert="horz" lIns="396541" tIns="198271" rIns="396541" bIns="198271" rtlCol="0" anchor="ctr"/>
          <a:lstStyle>
            <a:lvl1pPr algn="ctr">
              <a:defRPr sz="5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5387280" y="30510163"/>
            <a:ext cx="11521440" cy="1752600"/>
          </a:xfrm>
          <a:prstGeom prst="rect">
            <a:avLst/>
          </a:prstGeom>
        </p:spPr>
        <p:txBody>
          <a:bodyPr vert="horz" lIns="396541" tIns="198271" rIns="396541" bIns="198271" rtlCol="0" anchor="ctr"/>
          <a:lstStyle>
            <a:lvl1pPr algn="r">
              <a:defRPr sz="5200" smtClean="0">
                <a:solidFill>
                  <a:schemeClr val="tx1">
                    <a:tint val="75000"/>
                  </a:schemeClr>
                </a:solidFill>
              </a:defRPr>
            </a:lvl1pPr>
          </a:lstStyle>
          <a:p>
            <a:pPr>
              <a:defRPr/>
            </a:pPr>
            <a:fld id="{CCBE8206-EC48-4995-B1B0-6344C00EACA3}"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377600" cy="32918400"/>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963988" rtl="0" fontAlgn="base">
        <a:spcBef>
          <a:spcPct val="0"/>
        </a:spcBef>
        <a:spcAft>
          <a:spcPct val="0"/>
        </a:spcAft>
        <a:defRPr sz="19100" kern="1200">
          <a:solidFill>
            <a:schemeClr val="tx1"/>
          </a:solidFill>
          <a:latin typeface="+mj-lt"/>
          <a:ea typeface="+mj-ea"/>
          <a:cs typeface="+mj-cs"/>
        </a:defRPr>
      </a:lvl1pPr>
      <a:lvl2pPr algn="ctr" defTabSz="3963988" rtl="0" fontAlgn="base">
        <a:spcBef>
          <a:spcPct val="0"/>
        </a:spcBef>
        <a:spcAft>
          <a:spcPct val="0"/>
        </a:spcAft>
        <a:defRPr sz="19100">
          <a:solidFill>
            <a:schemeClr val="tx1"/>
          </a:solidFill>
          <a:latin typeface="Calibri" pitchFamily="34" charset="0"/>
        </a:defRPr>
      </a:lvl2pPr>
      <a:lvl3pPr algn="ctr" defTabSz="3963988" rtl="0" fontAlgn="base">
        <a:spcBef>
          <a:spcPct val="0"/>
        </a:spcBef>
        <a:spcAft>
          <a:spcPct val="0"/>
        </a:spcAft>
        <a:defRPr sz="19100">
          <a:solidFill>
            <a:schemeClr val="tx1"/>
          </a:solidFill>
          <a:latin typeface="Calibri" pitchFamily="34" charset="0"/>
        </a:defRPr>
      </a:lvl3pPr>
      <a:lvl4pPr algn="ctr" defTabSz="3963988" rtl="0" fontAlgn="base">
        <a:spcBef>
          <a:spcPct val="0"/>
        </a:spcBef>
        <a:spcAft>
          <a:spcPct val="0"/>
        </a:spcAft>
        <a:defRPr sz="19100">
          <a:solidFill>
            <a:schemeClr val="tx1"/>
          </a:solidFill>
          <a:latin typeface="Calibri" pitchFamily="34" charset="0"/>
        </a:defRPr>
      </a:lvl4pPr>
      <a:lvl5pPr algn="ctr" defTabSz="3963988" rtl="0" fontAlgn="base">
        <a:spcBef>
          <a:spcPct val="0"/>
        </a:spcBef>
        <a:spcAft>
          <a:spcPct val="0"/>
        </a:spcAft>
        <a:defRPr sz="19100">
          <a:solidFill>
            <a:schemeClr val="tx1"/>
          </a:solidFill>
          <a:latin typeface="Calibri" pitchFamily="34" charset="0"/>
        </a:defRPr>
      </a:lvl5pPr>
      <a:lvl6pPr marL="457200" algn="ctr" defTabSz="3963988" rtl="0" fontAlgn="base">
        <a:spcBef>
          <a:spcPct val="0"/>
        </a:spcBef>
        <a:spcAft>
          <a:spcPct val="0"/>
        </a:spcAft>
        <a:defRPr sz="19100">
          <a:solidFill>
            <a:schemeClr val="tx1"/>
          </a:solidFill>
          <a:latin typeface="Calibri" pitchFamily="34" charset="0"/>
        </a:defRPr>
      </a:lvl6pPr>
      <a:lvl7pPr marL="914400" algn="ctr" defTabSz="3963988" rtl="0" fontAlgn="base">
        <a:spcBef>
          <a:spcPct val="0"/>
        </a:spcBef>
        <a:spcAft>
          <a:spcPct val="0"/>
        </a:spcAft>
        <a:defRPr sz="19100">
          <a:solidFill>
            <a:schemeClr val="tx1"/>
          </a:solidFill>
          <a:latin typeface="Calibri" pitchFamily="34" charset="0"/>
        </a:defRPr>
      </a:lvl7pPr>
      <a:lvl8pPr marL="1371600" algn="ctr" defTabSz="3963988" rtl="0" fontAlgn="base">
        <a:spcBef>
          <a:spcPct val="0"/>
        </a:spcBef>
        <a:spcAft>
          <a:spcPct val="0"/>
        </a:spcAft>
        <a:defRPr sz="19100">
          <a:solidFill>
            <a:schemeClr val="tx1"/>
          </a:solidFill>
          <a:latin typeface="Calibri" pitchFamily="34" charset="0"/>
        </a:defRPr>
      </a:lvl8pPr>
      <a:lvl9pPr marL="1828800" algn="ctr" defTabSz="3963988" rtl="0" fontAlgn="base">
        <a:spcBef>
          <a:spcPct val="0"/>
        </a:spcBef>
        <a:spcAft>
          <a:spcPct val="0"/>
        </a:spcAft>
        <a:defRPr sz="19100">
          <a:solidFill>
            <a:schemeClr val="tx1"/>
          </a:solidFill>
          <a:latin typeface="Calibri" pitchFamily="34" charset="0"/>
        </a:defRPr>
      </a:lvl9pPr>
    </p:titleStyle>
    <p:bodyStyle>
      <a:lvl1pPr marL="1485900" indent="-1485900" algn="l" defTabSz="3963988" rtl="0" fontAlgn="base">
        <a:spcBef>
          <a:spcPct val="20000"/>
        </a:spcBef>
        <a:spcAft>
          <a:spcPct val="0"/>
        </a:spcAft>
        <a:buFont typeface="Arial" charset="0"/>
        <a:buChar char="•"/>
        <a:defRPr sz="13900" kern="1200">
          <a:solidFill>
            <a:schemeClr val="tx1"/>
          </a:solidFill>
          <a:latin typeface="+mn-lt"/>
          <a:ea typeface="+mn-ea"/>
          <a:cs typeface="+mn-cs"/>
        </a:defRPr>
      </a:lvl1pPr>
      <a:lvl2pPr marL="3221038" indent="-1238250" algn="l" defTabSz="3963988" rtl="0" fontAlgn="base">
        <a:spcBef>
          <a:spcPct val="20000"/>
        </a:spcBef>
        <a:spcAft>
          <a:spcPct val="0"/>
        </a:spcAft>
        <a:buFont typeface="Arial" charset="0"/>
        <a:buChar char="–"/>
        <a:defRPr sz="12200" kern="1200">
          <a:solidFill>
            <a:schemeClr val="tx1"/>
          </a:solidFill>
          <a:latin typeface="+mn-lt"/>
          <a:ea typeface="+mn-ea"/>
          <a:cs typeface="+mn-cs"/>
        </a:defRPr>
      </a:lvl2pPr>
      <a:lvl3pPr marL="4956175" indent="-990600" algn="l" defTabSz="3963988" rtl="0" fontAlgn="base">
        <a:spcBef>
          <a:spcPct val="20000"/>
        </a:spcBef>
        <a:spcAft>
          <a:spcPct val="0"/>
        </a:spcAft>
        <a:buFont typeface="Arial" charset="0"/>
        <a:buChar char="•"/>
        <a:defRPr sz="10400" kern="1200">
          <a:solidFill>
            <a:schemeClr val="tx1"/>
          </a:solidFill>
          <a:latin typeface="+mn-lt"/>
          <a:ea typeface="+mn-ea"/>
          <a:cs typeface="+mn-cs"/>
        </a:defRPr>
      </a:lvl3pPr>
      <a:lvl4pPr marL="6938963"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4pPr>
      <a:lvl5pPr marL="8921750"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5pPr>
      <a:lvl6pPr marL="1090471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6pPr>
      <a:lvl7pPr marL="1288739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7pPr>
      <a:lvl8pPr marL="1487006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8pPr>
      <a:lvl9pPr marL="1685274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3965350" rtl="0" eaLnBrk="1" latinLnBrk="0" hangingPunct="1">
        <a:defRPr sz="7800" kern="1200">
          <a:solidFill>
            <a:schemeClr val="tx1"/>
          </a:solidFill>
          <a:latin typeface="+mn-lt"/>
          <a:ea typeface="+mn-ea"/>
          <a:cs typeface="+mn-cs"/>
        </a:defRPr>
      </a:lvl1pPr>
      <a:lvl2pPr marL="1982684" algn="l" defTabSz="3965350" rtl="0" eaLnBrk="1" latinLnBrk="0" hangingPunct="1">
        <a:defRPr sz="7800" kern="1200">
          <a:solidFill>
            <a:schemeClr val="tx1"/>
          </a:solidFill>
          <a:latin typeface="+mn-lt"/>
          <a:ea typeface="+mn-ea"/>
          <a:cs typeface="+mn-cs"/>
        </a:defRPr>
      </a:lvl2pPr>
      <a:lvl3pPr marL="3965350" algn="l" defTabSz="3965350" rtl="0" eaLnBrk="1" latinLnBrk="0" hangingPunct="1">
        <a:defRPr sz="7800" kern="1200">
          <a:solidFill>
            <a:schemeClr val="tx1"/>
          </a:solidFill>
          <a:latin typeface="+mn-lt"/>
          <a:ea typeface="+mn-ea"/>
          <a:cs typeface="+mn-cs"/>
        </a:defRPr>
      </a:lvl3pPr>
      <a:lvl4pPr marL="5948029" algn="l" defTabSz="3965350" rtl="0" eaLnBrk="1" latinLnBrk="0" hangingPunct="1">
        <a:defRPr sz="7800" kern="1200">
          <a:solidFill>
            <a:schemeClr val="tx1"/>
          </a:solidFill>
          <a:latin typeface="+mn-lt"/>
          <a:ea typeface="+mn-ea"/>
          <a:cs typeface="+mn-cs"/>
        </a:defRPr>
      </a:lvl4pPr>
      <a:lvl5pPr marL="7930704" algn="l" defTabSz="3965350" rtl="0" eaLnBrk="1" latinLnBrk="0" hangingPunct="1">
        <a:defRPr sz="7800" kern="1200">
          <a:solidFill>
            <a:schemeClr val="tx1"/>
          </a:solidFill>
          <a:latin typeface="+mn-lt"/>
          <a:ea typeface="+mn-ea"/>
          <a:cs typeface="+mn-cs"/>
        </a:defRPr>
      </a:lvl5pPr>
      <a:lvl6pPr marL="9913379" algn="l" defTabSz="3965350" rtl="0" eaLnBrk="1" latinLnBrk="0" hangingPunct="1">
        <a:defRPr sz="7800" kern="1200">
          <a:solidFill>
            <a:schemeClr val="tx1"/>
          </a:solidFill>
          <a:latin typeface="+mn-lt"/>
          <a:ea typeface="+mn-ea"/>
          <a:cs typeface="+mn-cs"/>
        </a:defRPr>
      </a:lvl6pPr>
      <a:lvl7pPr marL="11896058" algn="l" defTabSz="3965350" rtl="0" eaLnBrk="1" latinLnBrk="0" hangingPunct="1">
        <a:defRPr sz="7800" kern="1200">
          <a:solidFill>
            <a:schemeClr val="tx1"/>
          </a:solidFill>
          <a:latin typeface="+mn-lt"/>
          <a:ea typeface="+mn-ea"/>
          <a:cs typeface="+mn-cs"/>
        </a:defRPr>
      </a:lvl7pPr>
      <a:lvl8pPr marL="13878733" algn="l" defTabSz="3965350" rtl="0" eaLnBrk="1" latinLnBrk="0" hangingPunct="1">
        <a:defRPr sz="7800" kern="1200">
          <a:solidFill>
            <a:schemeClr val="tx1"/>
          </a:solidFill>
          <a:latin typeface="+mn-lt"/>
          <a:ea typeface="+mn-ea"/>
          <a:cs typeface="+mn-cs"/>
        </a:defRPr>
      </a:lvl8pPr>
      <a:lvl9pPr marL="15861408" algn="l" defTabSz="3965350"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59"/>
          <p:cNvSpPr txBox="1">
            <a:spLocks noChangeArrowheads="1"/>
          </p:cNvSpPr>
          <p:nvPr/>
        </p:nvSpPr>
        <p:spPr bwMode="auto">
          <a:xfrm>
            <a:off x="952500" y="6095998"/>
            <a:ext cx="13373100" cy="121615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Background </a:t>
            </a:r>
          </a:p>
          <a:p>
            <a:pPr>
              <a:spcBef>
                <a:spcPct val="50000"/>
              </a:spcBef>
            </a:pPr>
            <a:endParaRPr lang="en-US" altLang="en-US" sz="2800" dirty="0" smtClean="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This is the WHY and context.</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1</a:t>
            </a:r>
            <a:r>
              <a:rPr lang="en-US" altLang="en-US" sz="4000" dirty="0">
                <a:latin typeface="Proxima Nova Rg" panose="02000506030000020004" pitchFamily="50" charset="0"/>
                <a:ea typeface="Verdana" panose="020B0604030504040204" pitchFamily="34" charset="0"/>
                <a:cs typeface="Verdana" panose="020B0604030504040204" pitchFamily="34" charset="0"/>
              </a:rPr>
              <a:t> Explain why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important and what it will add to the science and practice. Content in this section should relate directly to the purpose/aims/question.</a:t>
            </a:r>
            <a:r>
              <a:rPr lang="en-US" altLang="en-US" sz="4000" baseline="30000" dirty="0">
                <a:latin typeface="Proxima Nova Rg" panose="02000506030000020004" pitchFamily="50" charset="0"/>
                <a:ea typeface="Verdana" panose="020B0604030504040204" pitchFamily="34" charset="0"/>
                <a:cs typeface="Verdana" panose="020B0604030504040204" pitchFamily="34" charset="0"/>
              </a:rPr>
              <a:t>2</a:t>
            </a:r>
            <a:r>
              <a:rPr lang="en-US" altLang="en-US" sz="4000" dirty="0">
                <a:latin typeface="Proxima Nova Rg" panose="02000506030000020004" pitchFamily="50" charset="0"/>
                <a:ea typeface="Verdana" panose="020B0604030504040204" pitchFamily="34" charset="0"/>
                <a:cs typeface="Verdana" panose="020B0604030504040204" pitchFamily="34" charset="0"/>
              </a:rPr>
              <a:t> </a:t>
            </a:r>
          </a:p>
          <a:p>
            <a:pPr>
              <a:spcBef>
                <a:spcPct val="20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lvl="1">
              <a:spcBef>
                <a:spcPct val="20000"/>
              </a:spcBef>
              <a:buFont typeface="Times New Roman" pitchFamily="18" charset="0"/>
              <a:buNone/>
            </a:pPr>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Purpose</a:t>
            </a:r>
          </a:p>
          <a:p>
            <a:pPr marL="473075" lvl="1" indent="41275">
              <a:spcBef>
                <a:spcPct val="20000"/>
              </a:spcBef>
              <a:buFont typeface="Times New Roman" pitchFamily="18" charset="0"/>
              <a:buNone/>
            </a:pPr>
            <a:r>
              <a:rPr lang="en-US" altLang="en-US" sz="4000" dirty="0">
                <a:latin typeface="Proxima Nova Rg" panose="02000506030000020004" pitchFamily="50" charset="0"/>
                <a:ea typeface="Verdana" panose="020B0604030504040204" pitchFamily="34" charset="0"/>
                <a:cs typeface="Verdana" panose="020B0604030504040204" pitchFamily="34" charset="0"/>
              </a:rPr>
              <a:t>It may help to begin with: “The purpose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is </a:t>
            </a:r>
            <a:r>
              <a:rPr lang="en-US" altLang="en-US" sz="4000" dirty="0">
                <a:latin typeface="Proxima Nova Rg" panose="02000506030000020004" pitchFamily="50" charset="0"/>
                <a:ea typeface="Verdana" panose="020B0604030504040204" pitchFamily="34" charset="0"/>
                <a:cs typeface="Verdana" panose="020B0604030504040204" pitchFamily="34" charset="0"/>
              </a:rPr>
              <a:t>to…” or “The question guiding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this 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or, “The aim of this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is….” Three sentences at most should cover this. </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One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Second item</a:t>
            </a:r>
          </a:p>
          <a:p>
            <a:pPr marL="1600200" lvl="2" indent="-742950">
              <a:spcBef>
                <a:spcPct val="20000"/>
              </a:spcBef>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Third item</a:t>
            </a:r>
          </a:p>
          <a:p>
            <a:pPr lvl="1">
              <a:spcBef>
                <a:spcPct val="20000"/>
              </a:spcBef>
              <a:buFont typeface="Times New Roman" pitchFamily="18" charset="0"/>
              <a:buNone/>
            </a:pPr>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5" name="Rectangle 200"/>
          <p:cNvSpPr>
            <a:spLocks noChangeArrowheads="1"/>
          </p:cNvSpPr>
          <p:nvPr/>
        </p:nvSpPr>
        <p:spPr bwMode="auto">
          <a:xfrm>
            <a:off x="34975800" y="6096000"/>
            <a:ext cx="13373100" cy="1584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Conclusions &amp; Further Study</a:t>
            </a:r>
          </a:p>
          <a:p>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Limit this to the facts. What did the evaluation show. This should flow directly from the methods and be consistent with the purpose/aims/questions</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r>
              <a:rPr lang="en-US" altLang="en-US" sz="4000" dirty="0">
                <a:latin typeface="Proxima Nova Rg" panose="02000506030000020004" pitchFamily="50" charset="0"/>
                <a:ea typeface="Verdana" panose="020B0604030504040204" pitchFamily="34" charset="0"/>
                <a:cs typeface="Verdana" panose="020B0604030504040204" pitchFamily="34" charset="0"/>
              </a:rPr>
              <a:t>Relate your results directly back to your purpose/aims or PICO question. Did you achieve your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purpose? </a:t>
            </a:r>
            <a:r>
              <a:rPr lang="en-US" altLang="en-US" sz="4000" dirty="0">
                <a:latin typeface="Proxima Nova Rg" panose="02000506030000020004" pitchFamily="50" charset="0"/>
                <a:ea typeface="Verdana" panose="020B0604030504040204" pitchFamily="34" charset="0"/>
                <a:cs typeface="Verdana" panose="020B0604030504040204" pitchFamily="34" charset="0"/>
              </a:rPr>
              <a:t>If not, why not? How was your question answered? Is the answer what you expected? Why or why not? What were the major limitations of the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(every project has them, so don’t leave this out)</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endParaRPr lang="en-US" altLang="en-US" sz="4000" dirty="0">
              <a:solidFill>
                <a:srgbClr val="DDAA00"/>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Address the practice/research/education implications of your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project? </a:t>
            </a:r>
            <a:r>
              <a:rPr lang="en-US" altLang="en-US" sz="4000" dirty="0">
                <a:latin typeface="Proxima Nova Rg" panose="02000506030000020004" pitchFamily="50" charset="0"/>
                <a:ea typeface="Verdana" panose="020B0604030504040204" pitchFamily="34" charset="0"/>
                <a:cs typeface="Verdana" panose="020B0604030504040204" pitchFamily="34" charset="0"/>
              </a:rPr>
              <a:t>Should nurses adopt this intervention? If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more evaluation or </a:t>
            </a:r>
            <a:r>
              <a:rPr lang="en-US" altLang="en-US" sz="4000" dirty="0">
                <a:latin typeface="Proxima Nova Rg" panose="02000506030000020004" pitchFamily="50" charset="0"/>
                <a:ea typeface="Verdana" panose="020B0604030504040204" pitchFamily="34" charset="0"/>
                <a:cs typeface="Verdana" panose="020B0604030504040204" pitchFamily="34" charset="0"/>
              </a:rPr>
              <a:t>research is needed, what are the questions that should be addressed next.</a:t>
            </a:r>
            <a:endParaRPr lang="en-US" altLang="en-US" sz="3600" dirty="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2400" dirty="0">
                <a:latin typeface="Proxima Nova Rg" panose="02000506030000020004" pitchFamily="50" charset="0"/>
                <a:ea typeface="Verdana" panose="020B0604030504040204" pitchFamily="34" charset="0"/>
                <a:cs typeface="Verdana" panose="020B0604030504040204" pitchFamily="34" charset="0"/>
              </a:rPr>
              <a:t>	</a:t>
            </a:r>
          </a:p>
          <a:p>
            <a:pPr>
              <a:spcBef>
                <a:spcPct val="20000"/>
              </a:spcBef>
            </a:pPr>
            <a:r>
              <a:rPr lang="en-US" altLang="en-US" sz="2400" dirty="0">
                <a:latin typeface="Proxima Nova Rg" panose="02000506030000020004" pitchFamily="50" charset="0"/>
                <a:ea typeface="Verdana" panose="020B0604030504040204" pitchFamily="34" charset="0"/>
                <a:cs typeface="Verdana" panose="020B0604030504040204" pitchFamily="34" charset="0"/>
              </a:rPr>
              <a:t>	</a:t>
            </a:r>
          </a:p>
        </p:txBody>
      </p:sp>
      <p:sp>
        <p:nvSpPr>
          <p:cNvPr id="3076" name="Rectangle 202"/>
          <p:cNvSpPr>
            <a:spLocks noChangeArrowheads="1"/>
          </p:cNvSpPr>
          <p:nvPr/>
        </p:nvSpPr>
        <p:spPr bwMode="auto">
          <a:xfrm>
            <a:off x="34975800" y="22585362"/>
            <a:ext cx="13373100" cy="5075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spcBef>
                <a:spcPct val="20000"/>
              </a:spcBef>
            </a:pPr>
            <a:r>
              <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rPr>
              <a:t>References</a:t>
            </a:r>
          </a:p>
          <a:p>
            <a:pPr>
              <a:spcBef>
                <a:spcPct val="2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Format for references on a poster should be consistent. </a:t>
            </a:r>
          </a:p>
          <a:p>
            <a:pPr marL="742950" indent="-742950">
              <a:buFont typeface="+mj-lt"/>
              <a:buAutoNum type="arabicPeriod"/>
            </a:pPr>
            <a:r>
              <a:rPr lang="en-US" altLang="en-US" sz="4000" dirty="0">
                <a:latin typeface="Proxima Nova Rg" panose="02000506030000020004" pitchFamily="50" charset="0"/>
                <a:ea typeface="Verdana" panose="020B0604030504040204" pitchFamily="34" charset="0"/>
                <a:cs typeface="Verdana" panose="020B0604030504040204" pitchFamily="34" charset="0"/>
              </a:rPr>
              <a:t>While APA is usually used in manuscripts, posters are better referenced with a numbering system such as AMA or MLA. </a:t>
            </a:r>
          </a:p>
          <a:p>
            <a:pPr>
              <a:spcBef>
                <a:spcPct val="20000"/>
              </a:spcBef>
              <a:buClr>
                <a:srgbClr val="660066"/>
              </a:buClr>
            </a:pPr>
            <a:r>
              <a:rPr lang="en-US" altLang="en-US" sz="2400" dirty="0" smtClean="0">
                <a:latin typeface="Proxima Nova Rg" panose="02000506030000020004" pitchFamily="50" charset="0"/>
                <a:ea typeface="Verdana" panose="020B0604030504040204" pitchFamily="34" charset="0"/>
                <a:cs typeface="Verdana" panose="020B0604030504040204" pitchFamily="34" charset="0"/>
              </a:rPr>
              <a:t> </a:t>
            </a:r>
            <a:endParaRPr lang="en-US" altLang="en-US" sz="24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7" name="Rectangle 204"/>
          <p:cNvSpPr>
            <a:spLocks noChangeArrowheads="1"/>
          </p:cNvSpPr>
          <p:nvPr/>
        </p:nvSpPr>
        <p:spPr bwMode="auto">
          <a:xfrm>
            <a:off x="34975800" y="28240038"/>
            <a:ext cx="13373100" cy="391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spcBef>
                <a:spcPct val="60000"/>
              </a:spcBef>
            </a:pP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Funding</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&amp;</a:t>
            </a:r>
            <a:r>
              <a:rPr lang="en-US" altLang="en-US" sz="6600" b="1" spc="-30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 </a:t>
            </a:r>
            <a:r>
              <a:rPr lang="en-US" altLang="en-US" sz="6600" b="1" spc="-150"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Acknowledgements</a:t>
            </a:r>
            <a:endParaRPr lang="en-US" altLang="en-US" sz="2800" spc="-150"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2800" dirty="0" smtClean="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marL="0" indent="0">
              <a:spcBef>
                <a:spcPct val="20000"/>
              </a:spcBef>
            </a:pP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Acknowledgements (keep brief) and contact information.</a:t>
            </a:r>
            <a:endParaRPr lang="en-US" altLang="en-US" sz="3600" dirty="0">
              <a:latin typeface="Proxima Nova Rg" panose="02000506030000020004" pitchFamily="50" charset="0"/>
              <a:ea typeface="Verdana" panose="020B0604030504040204" pitchFamily="34" charset="0"/>
              <a:cs typeface="Verdana" panose="020B0604030504040204" pitchFamily="34" charset="0"/>
            </a:endParaRPr>
          </a:p>
        </p:txBody>
      </p:sp>
      <p:sp>
        <p:nvSpPr>
          <p:cNvPr id="3079" name="Rectangle 318"/>
          <p:cNvSpPr>
            <a:spLocks noChangeArrowheads="1"/>
          </p:cNvSpPr>
          <p:nvPr/>
        </p:nvSpPr>
        <p:spPr bwMode="auto">
          <a:xfrm>
            <a:off x="914400" y="26670000"/>
            <a:ext cx="133731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95047" tIns="197528" rIns="395047" bIns="197528"/>
          <a:lstStyle>
            <a:lvl1pPr marL="87313" defTabSz="3949700">
              <a:tabLst>
                <a:tab pos="704850" algn="l"/>
                <a:tab pos="792163" algn="dec"/>
              </a:tabLst>
              <a:defRPr sz="2200">
                <a:solidFill>
                  <a:schemeClr val="tx1"/>
                </a:solidFill>
                <a:latin typeface="Arial" charset="0"/>
              </a:defRPr>
            </a:lvl1pPr>
            <a:lvl2pPr marL="742950" indent="-285750" defTabSz="3949700">
              <a:tabLst>
                <a:tab pos="704850" algn="l"/>
                <a:tab pos="792163" algn="dec"/>
              </a:tabLst>
              <a:defRPr sz="2200">
                <a:solidFill>
                  <a:schemeClr val="tx1"/>
                </a:solidFill>
                <a:latin typeface="Arial" charset="0"/>
              </a:defRPr>
            </a:lvl2pPr>
            <a:lvl3pPr marL="1143000" indent="-228600" defTabSz="3949700">
              <a:tabLst>
                <a:tab pos="704850" algn="l"/>
                <a:tab pos="792163" algn="dec"/>
              </a:tabLst>
              <a:defRPr sz="2200">
                <a:solidFill>
                  <a:schemeClr val="tx1"/>
                </a:solidFill>
                <a:latin typeface="Arial" charset="0"/>
              </a:defRPr>
            </a:lvl3pPr>
            <a:lvl4pPr marL="1600200" indent="-228600" defTabSz="3949700">
              <a:tabLst>
                <a:tab pos="704850" algn="l"/>
                <a:tab pos="792163" algn="dec"/>
              </a:tabLst>
              <a:defRPr sz="2200">
                <a:solidFill>
                  <a:schemeClr val="tx1"/>
                </a:solidFill>
                <a:latin typeface="Arial" charset="0"/>
              </a:defRPr>
            </a:lvl4pPr>
            <a:lvl5pPr marL="2057400" indent="-228600" defTabSz="3949700">
              <a:tabLst>
                <a:tab pos="704850" algn="l"/>
                <a:tab pos="792163" algn="dec"/>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792163" algn="dec"/>
              </a:tabLst>
              <a:defRPr sz="2200">
                <a:solidFill>
                  <a:schemeClr val="tx1"/>
                </a:solidFill>
                <a:latin typeface="Arial" charset="0"/>
              </a:defRPr>
            </a:lvl9pPr>
          </a:lstStyle>
          <a:p>
            <a:pPr>
              <a:spcBef>
                <a:spcPct val="2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Design &amp; Methods</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4000" dirty="0" smtClean="0">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Include the setting, the composition of your team, the participants with whom you worked, your project intervention, and your evaluation strategy. This should be detailed, but brief. These should be appropriate to the purpose/aims/questions. </a:t>
            </a:r>
          </a:p>
        </p:txBody>
      </p:sp>
      <p:sp>
        <p:nvSpPr>
          <p:cNvPr id="3080" name="Rectangle 326"/>
          <p:cNvSpPr>
            <a:spLocks noChangeArrowheads="1"/>
          </p:cNvSpPr>
          <p:nvPr/>
        </p:nvSpPr>
        <p:spPr bwMode="auto">
          <a:xfrm>
            <a:off x="952500" y="19106834"/>
            <a:ext cx="13373100" cy="69535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defTabSz="3949700">
              <a:tabLst>
                <a:tab pos="881063" algn="l"/>
              </a:tabLst>
              <a:defRPr sz="2200">
                <a:solidFill>
                  <a:schemeClr val="tx1"/>
                </a:solidFill>
                <a:latin typeface="Arial" charset="0"/>
              </a:defRPr>
            </a:lvl1pPr>
            <a:lvl2pPr marL="742950" indent="-285750" defTabSz="3949700">
              <a:tabLst>
                <a:tab pos="881063" algn="l"/>
              </a:tabLst>
              <a:defRPr sz="2200">
                <a:solidFill>
                  <a:schemeClr val="tx1"/>
                </a:solidFill>
                <a:latin typeface="Arial" charset="0"/>
              </a:defRPr>
            </a:lvl2pPr>
            <a:lvl3pPr marL="1143000" indent="-228600" defTabSz="3949700">
              <a:tabLst>
                <a:tab pos="881063" algn="l"/>
              </a:tabLst>
              <a:defRPr sz="2200">
                <a:solidFill>
                  <a:schemeClr val="tx1"/>
                </a:solidFill>
                <a:latin typeface="Arial" charset="0"/>
              </a:defRPr>
            </a:lvl3pPr>
            <a:lvl4pPr marL="1600200" indent="-228600" defTabSz="3949700">
              <a:tabLst>
                <a:tab pos="881063" algn="l"/>
              </a:tabLst>
              <a:defRPr sz="2200">
                <a:solidFill>
                  <a:schemeClr val="tx1"/>
                </a:solidFill>
                <a:latin typeface="Arial" charset="0"/>
              </a:defRPr>
            </a:lvl4pPr>
            <a:lvl5pPr marL="2057400" indent="-228600" defTabSz="3949700">
              <a:tabLst>
                <a:tab pos="881063" algn="l"/>
              </a:tabLst>
              <a:defRPr sz="2200">
                <a:solidFill>
                  <a:schemeClr val="tx1"/>
                </a:solidFill>
                <a:latin typeface="Arial" charset="0"/>
              </a:defRPr>
            </a:lvl5pPr>
            <a:lvl6pPr marL="2514600" indent="-228600" defTabSz="3949700" eaLnBrk="0" fontAlgn="base" hangingPunct="0">
              <a:spcBef>
                <a:spcPct val="0"/>
              </a:spcBef>
              <a:spcAft>
                <a:spcPct val="0"/>
              </a:spcAft>
              <a:tabLst>
                <a:tab pos="881063" algn="l"/>
              </a:tabLst>
              <a:defRPr sz="2200">
                <a:solidFill>
                  <a:schemeClr val="tx1"/>
                </a:solidFill>
                <a:latin typeface="Arial" charset="0"/>
              </a:defRPr>
            </a:lvl6pPr>
            <a:lvl7pPr marL="2971800" indent="-228600" defTabSz="3949700" eaLnBrk="0" fontAlgn="base" hangingPunct="0">
              <a:spcBef>
                <a:spcPct val="0"/>
              </a:spcBef>
              <a:spcAft>
                <a:spcPct val="0"/>
              </a:spcAft>
              <a:tabLst>
                <a:tab pos="881063" algn="l"/>
              </a:tabLst>
              <a:defRPr sz="2200">
                <a:solidFill>
                  <a:schemeClr val="tx1"/>
                </a:solidFill>
                <a:latin typeface="Arial" charset="0"/>
              </a:defRPr>
            </a:lvl7pPr>
            <a:lvl8pPr marL="3429000" indent="-228600" defTabSz="3949700" eaLnBrk="0" fontAlgn="base" hangingPunct="0">
              <a:spcBef>
                <a:spcPct val="0"/>
              </a:spcBef>
              <a:spcAft>
                <a:spcPct val="0"/>
              </a:spcAft>
              <a:tabLst>
                <a:tab pos="881063" algn="l"/>
              </a:tabLst>
              <a:defRPr sz="2200">
                <a:solidFill>
                  <a:schemeClr val="tx1"/>
                </a:solidFill>
                <a:latin typeface="Arial" charset="0"/>
              </a:defRPr>
            </a:lvl8pPr>
            <a:lvl9pPr marL="3886200" indent="-228600" defTabSz="3949700" eaLnBrk="0" fontAlgn="base" hangingPunct="0">
              <a:spcBef>
                <a:spcPct val="0"/>
              </a:spcBef>
              <a:spcAft>
                <a:spcPct val="0"/>
              </a:spcAft>
              <a:tabLst>
                <a:tab pos="881063" algn="l"/>
              </a:tabLst>
              <a:defRPr sz="2200">
                <a:solidFill>
                  <a:schemeClr val="tx1"/>
                </a:solidFill>
                <a:latin typeface="Arial" charset="0"/>
              </a:defRPr>
            </a:lvl9pPr>
          </a:lstStyle>
          <a:p>
            <a:pPr>
              <a:spcBef>
                <a:spcPct val="2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PICO Question</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endParaRPr lang="en-US" altLang="en-US" sz="40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State your PICO if you have </a:t>
            </a:r>
            <a:r>
              <a:rPr lang="en-US" altLang="en-US" sz="4000" dirty="0" smtClean="0">
                <a:latin typeface="Proxima Nova Rg" panose="02000506030000020004" pitchFamily="50" charset="0"/>
                <a:ea typeface="Verdana" panose="020B0604030504040204" pitchFamily="34" charset="0"/>
                <a:cs typeface="Verdana" panose="020B0604030504040204" pitchFamily="34" charset="0"/>
              </a:rPr>
              <a:t>it.</a:t>
            </a: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a:spcBef>
                <a:spcPct val="15000"/>
              </a:spcBef>
            </a:pPr>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a:spcBef>
                <a:spcPct val="15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		</a:t>
            </a:r>
          </a:p>
        </p:txBody>
      </p:sp>
      <p:sp>
        <p:nvSpPr>
          <p:cNvPr id="3081" name="Rectangle 606"/>
          <p:cNvSpPr>
            <a:spLocks noChangeArrowheads="1"/>
          </p:cNvSpPr>
          <p:nvPr/>
        </p:nvSpPr>
        <p:spPr bwMode="auto">
          <a:xfrm>
            <a:off x="42667477" y="16344900"/>
            <a:ext cx="797874" cy="7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95047" tIns="197528" rIns="395047" bIns="197528">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a:latin typeface="Proxima Nova Rg" panose="02000506030000020004" pitchFamily="50" charset="0"/>
            </a:endParaRPr>
          </a:p>
        </p:txBody>
      </p:sp>
      <p:sp>
        <p:nvSpPr>
          <p:cNvPr id="3082" name="Text Box 659"/>
          <p:cNvSpPr txBox="1">
            <a:spLocks noChangeArrowheads="1"/>
          </p:cNvSpPr>
          <p:nvPr/>
        </p:nvSpPr>
        <p:spPr bwMode="auto">
          <a:xfrm>
            <a:off x="15430500" y="6090774"/>
            <a:ext cx="18518399" cy="1325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Implementation Plan</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5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What did you do? Any figures or tables to convey measures are usually placed here.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Brief information should be inserted. Be concise.</a:t>
            </a: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40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6000" b="1" dirty="0">
                <a:solidFill>
                  <a:srgbClr val="DDAA00"/>
                </a:solidFill>
                <a:latin typeface="Proxima Nova Rg" panose="02000506030000020004" pitchFamily="50" charset="0"/>
                <a:ea typeface="Verdana" panose="020B0604030504040204" pitchFamily="34" charset="0"/>
                <a:cs typeface="Verdana" panose="020B0604030504040204" pitchFamily="34" charset="0"/>
              </a:rPr>
              <a:t>Subtitle</a:t>
            </a:r>
          </a:p>
          <a:p>
            <a:r>
              <a:rPr lang="en-US" altLang="en-US" sz="4000" dirty="0">
                <a:latin typeface="Proxima Nova Rg" panose="02000506030000020004" pitchFamily="50" charset="0"/>
                <a:ea typeface="Verdana" panose="020B0604030504040204" pitchFamily="34" charset="0"/>
                <a:cs typeface="Verdana" panose="020B0604030504040204" pitchFamily="34" charset="0"/>
              </a:rPr>
              <a:t>Don’t be too wordy.</a:t>
            </a:r>
          </a:p>
        </p:txBody>
      </p:sp>
      <p:sp>
        <p:nvSpPr>
          <p:cNvPr id="2065" name="Text Box 652"/>
          <p:cNvSpPr txBox="1">
            <a:spLocks noChangeArrowheads="1"/>
          </p:cNvSpPr>
          <p:nvPr/>
        </p:nvSpPr>
        <p:spPr bwMode="auto">
          <a:xfrm>
            <a:off x="7639050" y="1642089"/>
            <a:ext cx="30880050" cy="315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0924" tIns="70462" rIns="140924" bIns="70462">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defRPr/>
            </a:pPr>
            <a:r>
              <a:rPr lang="en-US" altLang="en-US" sz="7200" b="1"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Title 3 column poster – Performance Improvement or EBP</a:t>
            </a:r>
          </a:p>
          <a:p>
            <a:pPr algn="ctr">
              <a:defRPr/>
            </a:pPr>
            <a:r>
              <a:rPr lang="en-US" altLang="en-US" sz="66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Subtitle</a:t>
            </a:r>
          </a:p>
          <a:p>
            <a:pPr algn="ctr">
              <a:spcBef>
                <a:spcPts val="1200"/>
              </a:spcBef>
              <a:defRPr/>
            </a:pPr>
            <a:r>
              <a:rPr lang="en-US" altLang="en-US" sz="48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rPr>
              <a:t>Author names</a:t>
            </a:r>
            <a:endParaRPr lang="en-US" altLang="en-US" sz="4400" dirty="0" smtClean="0">
              <a:solidFill>
                <a:srgbClr val="004B87"/>
              </a:solidFill>
              <a:latin typeface="Proxima Nova Rg" panose="02000506030000020004" pitchFamily="50" charset="0"/>
              <a:ea typeface="Verdana" panose="020B0604030504040204" pitchFamily="34" charset="0"/>
              <a:cs typeface="Verdana" panose="020B0604030504040204" pitchFamily="34" charset="0"/>
            </a:endParaRPr>
          </a:p>
        </p:txBody>
      </p:sp>
      <p:sp>
        <p:nvSpPr>
          <p:cNvPr id="17" name="Text Box 659"/>
          <p:cNvSpPr txBox="1">
            <a:spLocks noChangeArrowheads="1"/>
          </p:cNvSpPr>
          <p:nvPr/>
        </p:nvSpPr>
        <p:spPr bwMode="auto">
          <a:xfrm>
            <a:off x="15430499" y="20328921"/>
            <a:ext cx="18518399" cy="1170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spcBef>
                <a:spcPct val="50000"/>
              </a:spcBef>
            </a:pPr>
            <a:r>
              <a:rPr lang="en-US" altLang="en-US" sz="6600" b="1" dirty="0" smtClean="0">
                <a:solidFill>
                  <a:srgbClr val="1A3E68"/>
                </a:solidFill>
                <a:latin typeface="Proxima Nova Rg" panose="02000506030000020004" pitchFamily="50" charset="0"/>
                <a:ea typeface="Verdana" panose="020B0604030504040204" pitchFamily="34" charset="0"/>
                <a:cs typeface="Verdana" panose="020B0604030504040204" pitchFamily="34" charset="0"/>
              </a:rPr>
              <a:t>Performance Data</a:t>
            </a:r>
            <a:endParaRPr lang="en-US" altLang="en-US" sz="6600" b="1" dirty="0">
              <a:solidFill>
                <a:srgbClr val="1A3E68"/>
              </a:solidFill>
              <a:latin typeface="Proxima Nova Rg" panose="02000506030000020004" pitchFamily="50" charset="0"/>
              <a:ea typeface="Verdana" panose="020B0604030504040204" pitchFamily="34" charset="0"/>
              <a:cs typeface="Verdana" panose="020B0604030504040204" pitchFamily="34" charset="0"/>
            </a:endParaRPr>
          </a:p>
          <a:p>
            <a:pPr>
              <a:spcBef>
                <a:spcPct val="50000"/>
              </a:spcBef>
            </a:pPr>
            <a:endParaRPr lang="en-US" altLang="en-US" sz="2800" dirty="0">
              <a:solidFill>
                <a:srgbClr val="052049"/>
              </a:solidFill>
              <a:latin typeface="Proxima Nova Rg" panose="02000506030000020004" pitchFamily="50" charset="0"/>
              <a:ea typeface="Verdana" panose="020B0604030504040204" pitchFamily="34" charset="0"/>
              <a:cs typeface="Verdana" panose="020B0604030504040204" pitchFamily="34" charset="0"/>
            </a:endParaRPr>
          </a:p>
          <a:p>
            <a:pPr>
              <a:spcBef>
                <a:spcPct val="20000"/>
              </a:spcBef>
            </a:pPr>
            <a:r>
              <a:rPr lang="en-US" altLang="en-US" sz="4000" dirty="0">
                <a:latin typeface="Proxima Nova Rg" panose="02000506030000020004" pitchFamily="50" charset="0"/>
                <a:ea typeface="Verdana" panose="020B0604030504040204" pitchFamily="34" charset="0"/>
                <a:cs typeface="Verdana" panose="020B0604030504040204" pitchFamily="34" charset="0"/>
              </a:rPr>
              <a:t>Any figures or tables to convey measures are usually placed here. Describe as needed, but keep concise.</a:t>
            </a:r>
          </a:p>
          <a:p>
            <a:endParaRPr lang="en-US" altLang="en-US" sz="2800" dirty="0">
              <a:latin typeface="Proxima Nova Rg" panose="02000506030000020004" pitchFamily="50" charset="0"/>
              <a:ea typeface="Verdana" panose="020B0604030504040204" pitchFamily="34" charset="0"/>
              <a:cs typeface="Verdana" panose="020B0604030504040204" pitchFamily="34" charset="0"/>
            </a:endParaRPr>
          </a:p>
          <a:p>
            <a:endParaRPr lang="en-US" altLang="en-US" sz="2600" dirty="0">
              <a:latin typeface="Proxima Nova Rg" panose="02000506030000020004" pitchFamily="50" charset="0"/>
              <a:ea typeface="Verdana" panose="020B0604030504040204" pitchFamily="34" charset="0"/>
              <a:cs typeface="Verdana" panose="020B0604030504040204" pitchFamily="34" charset="0"/>
            </a:endParaRPr>
          </a:p>
          <a:p>
            <a:pPr marL="0" lvl="1" indent="0"/>
            <a:r>
              <a:rPr lang="en-US" altLang="en-US" sz="2600" dirty="0">
                <a:latin typeface="Proxima Nova Rg" panose="02000506030000020004" pitchFamily="50" charset="0"/>
                <a:ea typeface="Verdana" panose="020B0604030504040204" pitchFamily="34" charset="0"/>
                <a:cs typeface="Verdana" panose="020B0604030504040204" pitchFamily="34" charset="0"/>
              </a:rPr>
              <a:t/>
            </a:r>
            <a:br>
              <a:rPr lang="en-US" altLang="en-US" sz="2600" dirty="0">
                <a:latin typeface="Proxima Nova Rg" panose="02000506030000020004" pitchFamily="50" charset="0"/>
                <a:ea typeface="Verdana" panose="020B0604030504040204" pitchFamily="34" charset="0"/>
                <a:cs typeface="Verdana" panose="020B0604030504040204" pitchFamily="34" charset="0"/>
              </a:rPr>
            </a:br>
            <a:endParaRPr lang="en-US" altLang="en-US" sz="2600" dirty="0">
              <a:latin typeface="Proxima Nova Rg" panose="02000506030000020004" pitchFamily="50"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053" y="2002635"/>
            <a:ext cx="8874596" cy="2472710"/>
          </a:xfrm>
          <a:prstGeom prst="rect">
            <a:avLst/>
          </a:prstGeom>
          <a:solidFill>
            <a:schemeClr val="bg1"/>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50D9E94AFA014B9C1FA4A7FF18B12C" ma:contentTypeVersion="4" ma:contentTypeDescription="Create a new document." ma:contentTypeScope="" ma:versionID="c2e4c0cfc8e4acaa03223de408d0aa59">
  <xsd:schema xmlns:xsd="http://www.w3.org/2001/XMLSchema" xmlns:xs="http://www.w3.org/2001/XMLSchema" xmlns:p="http://schemas.microsoft.com/office/2006/metadata/properties" xmlns:ns2="2417f9ff-7a93-43f0-9833-16c95497fc61" targetNamespace="http://schemas.microsoft.com/office/2006/metadata/properties" ma:root="true" ma:fieldsID="b3e831c5c21b52282327f516496ff041" ns2:_="">
    <xsd:import namespace="2417f9ff-7a93-43f0-9833-16c95497fc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7f9ff-7a93-43f0-9833-16c95497fc6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C5BAF9-90D5-4CBD-BB2C-7A9EDB6EB712}">
  <ds:schemaRefs>
    <ds:schemaRef ds:uri="2417f9ff-7a93-43f0-9833-16c95497fc61"/>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C2026A7-6B82-49B1-8063-013419385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7f9ff-7a93-43f0-9833-16c95497f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C1D72-4802-4ECF-9398-856B59F9A3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9040</TotalTime>
  <Words>379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Proxima Nova Rg</vt:lpstr>
      <vt:lpstr>Times New Roman</vt:lpstr>
      <vt:lpstr>Verdana</vt:lpstr>
      <vt:lpstr>Office Theme</vt:lpstr>
      <vt:lpstr>PowerPoint Presentation</vt:lpstr>
    </vt:vector>
  </TitlesOfParts>
  <Company>Stanford Hospital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SUMC</dc:creator>
  <cp:lastModifiedBy>Lori Kennedy Madden</cp:lastModifiedBy>
  <cp:revision>62</cp:revision>
  <cp:lastPrinted>2016-09-14T22:06:24Z</cp:lastPrinted>
  <dcterms:created xsi:type="dcterms:W3CDTF">2010-04-22T16:09:11Z</dcterms:created>
  <dcterms:modified xsi:type="dcterms:W3CDTF">2019-01-16T21:06:55Z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0x0101003050D9E94AFA014B9C1FA4A7FF18B12C</vt:lpwstr>
  </property>
  <property fmtid="{D5CDD505-2E9C-101B-9397-08002B2CF9AE}" pid="3" name="Order">
    <vt:r8>525200</vt:r8>
  </property>
  <property fmtid="{D5CDD505-2E9C-101B-9397-08002B2CF9AE}" pid="4" name="_CopySource">
    <vt:lpwstr>https://ucdavis365-my.sharepoint.com/personal/lkmadden_ucdavis_edu/Documents/Poster Templates/Public Relations Templates/54x36_PerformImprove-or-EBP_UCDavisMedicalCenter.pptx</vt:lpwstr>
  </property>
</Properties>
</file>