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56" r:id="rId2"/>
    <p:sldId id="290" r:id="rId3"/>
    <p:sldId id="300" r:id="rId4"/>
    <p:sldId id="301" r:id="rId5"/>
    <p:sldId id="302" r:id="rId6"/>
    <p:sldId id="303" r:id="rId7"/>
    <p:sldId id="304" r:id="rId8"/>
    <p:sldId id="305" r:id="rId9"/>
    <p:sldId id="297" r:id="rId10"/>
    <p:sldId id="29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A209"/>
    <a:srgbClr val="000000"/>
    <a:srgbClr val="619ED1"/>
    <a:srgbClr val="3399FF"/>
    <a:srgbClr val="0087B6"/>
    <a:srgbClr val="476AB9"/>
    <a:srgbClr val="A4B8F6"/>
    <a:srgbClr val="A7D1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037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154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F7F067-F781-47A0-A4BB-741D7AF941E7}" type="doc">
      <dgm:prSet loTypeId="urn:microsoft.com/office/officeart/2005/8/layout/vList2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688A7EE-B690-4726-BE9A-BB76B8C61BD6}">
      <dgm:prSet phldrT="[Text]"/>
      <dgm:spPr/>
      <dgm:t>
        <a:bodyPr/>
        <a:lstStyle/>
        <a:p>
          <a:r>
            <a:rPr lang="en-US" dirty="0" smtClean="0"/>
            <a:t>Transform nursing </a:t>
          </a:r>
          <a:r>
            <a:rPr lang="en-US" dirty="0" smtClean="0"/>
            <a:t>profession to </a:t>
          </a:r>
          <a:r>
            <a:rPr lang="en-US" dirty="0" smtClean="0"/>
            <a:t>prepare nurses to lead change and advance health for all Americans</a:t>
          </a:r>
          <a:endParaRPr lang="en-US" dirty="0"/>
        </a:p>
      </dgm:t>
    </dgm:pt>
    <dgm:pt modelId="{A0DB5C10-FCA5-414C-8782-6E2526A7F32B}" type="parTrans" cxnId="{759EC0DE-E3E5-481A-9C38-A9AFB5A5F52C}">
      <dgm:prSet/>
      <dgm:spPr/>
      <dgm:t>
        <a:bodyPr/>
        <a:lstStyle/>
        <a:p>
          <a:endParaRPr lang="en-US"/>
        </a:p>
      </dgm:t>
    </dgm:pt>
    <dgm:pt modelId="{9183C7FC-E6C0-4494-8AFB-6382A16A939C}" type="sibTrans" cxnId="{759EC0DE-E3E5-481A-9C38-A9AFB5A5F52C}">
      <dgm:prSet/>
      <dgm:spPr/>
      <dgm:t>
        <a:bodyPr/>
        <a:lstStyle/>
        <a:p>
          <a:endParaRPr lang="en-US"/>
        </a:p>
      </dgm:t>
    </dgm:pt>
    <dgm:pt modelId="{7547A2B9-7A70-47E0-BBA3-968973809CBD}" type="pres">
      <dgm:prSet presAssocID="{21F7F067-F781-47A0-A4BB-741D7AF941E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9D41A58-4100-467E-BE2D-1E068A75C807}" type="pres">
      <dgm:prSet presAssocID="{5688A7EE-B690-4726-BE9A-BB76B8C61BD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EA9D2B-FB7C-4EFC-A945-FDEB07B80963}" type="presOf" srcId="{21F7F067-F781-47A0-A4BB-741D7AF941E7}" destId="{7547A2B9-7A70-47E0-BBA3-968973809CBD}" srcOrd="0" destOrd="0" presId="urn:microsoft.com/office/officeart/2005/8/layout/vList2"/>
    <dgm:cxn modelId="{F1FA44AB-5A48-41C2-82D7-C402B0A4BC04}" type="presOf" srcId="{5688A7EE-B690-4726-BE9A-BB76B8C61BD6}" destId="{79D41A58-4100-467E-BE2D-1E068A75C807}" srcOrd="0" destOrd="0" presId="urn:microsoft.com/office/officeart/2005/8/layout/vList2"/>
    <dgm:cxn modelId="{759EC0DE-E3E5-481A-9C38-A9AFB5A5F52C}" srcId="{21F7F067-F781-47A0-A4BB-741D7AF941E7}" destId="{5688A7EE-B690-4726-BE9A-BB76B8C61BD6}" srcOrd="0" destOrd="0" parTransId="{A0DB5C10-FCA5-414C-8782-6E2526A7F32B}" sibTransId="{9183C7FC-E6C0-4494-8AFB-6382A16A939C}"/>
    <dgm:cxn modelId="{05A1C396-1A10-4503-B570-1E5E5875D367}" type="presParOf" srcId="{7547A2B9-7A70-47E0-BBA3-968973809CBD}" destId="{79D41A58-4100-467E-BE2D-1E068A75C807}" srcOrd="0" destOrd="0" presId="urn:microsoft.com/office/officeart/2005/8/layout/vList2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407D12-0A18-4539-95CC-1EA30C08FA07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566033D-0189-49D7-9618-A79B312C3372}">
      <dgm:prSet phldrT="[Text]"/>
      <dgm:spPr/>
      <dgm:t>
        <a:bodyPr/>
        <a:lstStyle/>
        <a:p>
          <a:r>
            <a:rPr lang="en-US" dirty="0" smtClean="0"/>
            <a:t>Government</a:t>
          </a:r>
          <a:endParaRPr lang="en-US" dirty="0"/>
        </a:p>
      </dgm:t>
    </dgm:pt>
    <dgm:pt modelId="{82BC7FD9-BFCF-4254-A886-D3BED42701CE}" type="parTrans" cxnId="{6025FFB7-6229-4C8F-90AC-B00AA4E70D8A}">
      <dgm:prSet/>
      <dgm:spPr/>
      <dgm:t>
        <a:bodyPr/>
        <a:lstStyle/>
        <a:p>
          <a:endParaRPr lang="en-US"/>
        </a:p>
      </dgm:t>
    </dgm:pt>
    <dgm:pt modelId="{9D8D599B-DDB6-4075-8AC0-AFD1CF4884CD}" type="sibTrans" cxnId="{6025FFB7-6229-4C8F-90AC-B00AA4E70D8A}">
      <dgm:prSet/>
      <dgm:spPr/>
      <dgm:t>
        <a:bodyPr/>
        <a:lstStyle/>
        <a:p>
          <a:endParaRPr lang="en-US"/>
        </a:p>
      </dgm:t>
    </dgm:pt>
    <dgm:pt modelId="{6000BA0A-571B-4D22-9E0F-6037033C9B4F}">
      <dgm:prSet phldrT="[Text]"/>
      <dgm:spPr/>
      <dgm:t>
        <a:bodyPr/>
        <a:lstStyle/>
        <a:p>
          <a:r>
            <a:rPr lang="en-US" dirty="0" smtClean="0"/>
            <a:t>Business</a:t>
          </a:r>
          <a:endParaRPr lang="en-US" dirty="0"/>
        </a:p>
      </dgm:t>
    </dgm:pt>
    <dgm:pt modelId="{797F0C26-418A-49E9-9F14-8498E69F1D6E}" type="parTrans" cxnId="{653B04DB-B1F2-4DFA-9E8C-6DA7B1C23856}">
      <dgm:prSet/>
      <dgm:spPr/>
      <dgm:t>
        <a:bodyPr/>
        <a:lstStyle/>
        <a:p>
          <a:endParaRPr lang="en-US"/>
        </a:p>
      </dgm:t>
    </dgm:pt>
    <dgm:pt modelId="{E163A7EE-6B06-4DD3-9DDF-D7EC78463607}" type="sibTrans" cxnId="{653B04DB-B1F2-4DFA-9E8C-6DA7B1C23856}">
      <dgm:prSet/>
      <dgm:spPr/>
      <dgm:t>
        <a:bodyPr/>
        <a:lstStyle/>
        <a:p>
          <a:endParaRPr lang="en-US"/>
        </a:p>
      </dgm:t>
    </dgm:pt>
    <dgm:pt modelId="{CB0D4E88-8AFF-43B1-8315-EDB4AB51252C}">
      <dgm:prSet phldrT="[Text]"/>
      <dgm:spPr/>
      <dgm:t>
        <a:bodyPr/>
        <a:lstStyle/>
        <a:p>
          <a:r>
            <a:rPr lang="en-US" dirty="0" smtClean="0"/>
            <a:t>Health-care institutions</a:t>
          </a:r>
          <a:endParaRPr lang="en-US" dirty="0"/>
        </a:p>
      </dgm:t>
    </dgm:pt>
    <dgm:pt modelId="{DE949897-88BF-43CD-A56B-5673DB195705}" type="parTrans" cxnId="{248C91C4-76B9-4C21-92C3-AB2693D6A7DD}">
      <dgm:prSet/>
      <dgm:spPr/>
      <dgm:t>
        <a:bodyPr/>
        <a:lstStyle/>
        <a:p>
          <a:endParaRPr lang="en-US"/>
        </a:p>
      </dgm:t>
    </dgm:pt>
    <dgm:pt modelId="{B5001E92-97E7-4796-AF3A-B1A5E08F8B95}" type="sibTrans" cxnId="{248C91C4-76B9-4C21-92C3-AB2693D6A7DD}">
      <dgm:prSet/>
      <dgm:spPr/>
      <dgm:t>
        <a:bodyPr/>
        <a:lstStyle/>
        <a:p>
          <a:endParaRPr lang="en-US"/>
        </a:p>
      </dgm:t>
    </dgm:pt>
    <dgm:pt modelId="{E444A835-C575-4F19-97EE-F49C563978E1}">
      <dgm:prSet/>
      <dgm:spPr/>
      <dgm:t>
        <a:bodyPr/>
        <a:lstStyle/>
        <a:p>
          <a:r>
            <a:rPr lang="en-US" dirty="0" smtClean="0"/>
            <a:t>Professional </a:t>
          </a:r>
          <a:r>
            <a:rPr lang="en-US" dirty="0" smtClean="0"/>
            <a:t>organizations</a:t>
          </a:r>
          <a:endParaRPr lang="en-US" dirty="0"/>
        </a:p>
      </dgm:t>
    </dgm:pt>
    <dgm:pt modelId="{0C7254D7-06F9-4620-B115-607A77ABB65C}" type="parTrans" cxnId="{9A679F6D-145A-4856-8B82-99A48B8DBBCD}">
      <dgm:prSet/>
      <dgm:spPr/>
      <dgm:t>
        <a:bodyPr/>
        <a:lstStyle/>
        <a:p>
          <a:endParaRPr lang="en-US"/>
        </a:p>
      </dgm:t>
    </dgm:pt>
    <dgm:pt modelId="{A66768C3-3BC0-4EA3-8673-6C93A3111636}" type="sibTrans" cxnId="{9A679F6D-145A-4856-8B82-99A48B8DBBCD}">
      <dgm:prSet/>
      <dgm:spPr/>
      <dgm:t>
        <a:bodyPr/>
        <a:lstStyle/>
        <a:p>
          <a:endParaRPr lang="en-US"/>
        </a:p>
      </dgm:t>
    </dgm:pt>
    <dgm:pt modelId="{B294E643-0DFD-439E-AD71-73934E26AD0C}">
      <dgm:prSet/>
      <dgm:spPr/>
      <dgm:t>
        <a:bodyPr/>
        <a:lstStyle/>
        <a:p>
          <a:r>
            <a:rPr lang="en-US" dirty="0" smtClean="0"/>
            <a:t>Other </a:t>
          </a:r>
          <a:r>
            <a:rPr lang="en-US" dirty="0" smtClean="0"/>
            <a:t>health professionals</a:t>
          </a:r>
          <a:endParaRPr lang="en-US" dirty="0"/>
        </a:p>
      </dgm:t>
    </dgm:pt>
    <dgm:pt modelId="{72209DA7-C0CB-4CD2-8BD8-51882DFD01ED}" type="parTrans" cxnId="{E537816F-8DDA-49E4-85FB-DF2FD612A523}">
      <dgm:prSet/>
      <dgm:spPr/>
      <dgm:t>
        <a:bodyPr/>
        <a:lstStyle/>
        <a:p>
          <a:endParaRPr lang="en-US"/>
        </a:p>
      </dgm:t>
    </dgm:pt>
    <dgm:pt modelId="{F84A1C98-5ACD-4E52-8DA9-398D524C8894}" type="sibTrans" cxnId="{E537816F-8DDA-49E4-85FB-DF2FD612A523}">
      <dgm:prSet/>
      <dgm:spPr/>
      <dgm:t>
        <a:bodyPr/>
        <a:lstStyle/>
        <a:p>
          <a:endParaRPr lang="en-US"/>
        </a:p>
      </dgm:t>
    </dgm:pt>
    <dgm:pt modelId="{E17D1DB4-AC83-47D9-99F8-81F705EF0B0B}">
      <dgm:prSet/>
      <dgm:spPr/>
      <dgm:t>
        <a:bodyPr/>
        <a:lstStyle/>
        <a:p>
          <a:r>
            <a:rPr lang="en-US" dirty="0" smtClean="0"/>
            <a:t>Consumers</a:t>
          </a:r>
          <a:endParaRPr lang="en-US" dirty="0"/>
        </a:p>
      </dgm:t>
    </dgm:pt>
    <dgm:pt modelId="{C19AA5B0-3EE8-4022-88B0-8EDFE46A76B8}" type="parTrans" cxnId="{E3B57DB5-D14A-4674-9277-2416678948DB}">
      <dgm:prSet/>
      <dgm:spPr/>
      <dgm:t>
        <a:bodyPr/>
        <a:lstStyle/>
        <a:p>
          <a:endParaRPr lang="en-US"/>
        </a:p>
      </dgm:t>
    </dgm:pt>
    <dgm:pt modelId="{F0DC23DD-D872-4727-A893-A362C7DFBB21}" type="sibTrans" cxnId="{E3B57DB5-D14A-4674-9277-2416678948DB}">
      <dgm:prSet/>
      <dgm:spPr/>
      <dgm:t>
        <a:bodyPr/>
        <a:lstStyle/>
        <a:p>
          <a:endParaRPr lang="en-US"/>
        </a:p>
      </dgm:t>
    </dgm:pt>
    <dgm:pt modelId="{D07572BE-9F91-4BD0-A477-36EDB3442E77}">
      <dgm:prSet/>
      <dgm:spPr/>
      <dgm:t>
        <a:bodyPr/>
        <a:lstStyle/>
        <a:p>
          <a:r>
            <a:rPr lang="en-US" dirty="0" smtClean="0"/>
            <a:t>Unions</a:t>
          </a:r>
          <a:endParaRPr lang="en-US" dirty="0"/>
        </a:p>
      </dgm:t>
    </dgm:pt>
    <dgm:pt modelId="{E7181BE1-8AC7-4DC6-B024-FA8A94A3F13E}" type="parTrans" cxnId="{67A7A0C8-B4FB-4026-A3D6-2241396E4505}">
      <dgm:prSet/>
      <dgm:spPr/>
      <dgm:t>
        <a:bodyPr/>
        <a:lstStyle/>
        <a:p>
          <a:endParaRPr lang="en-US"/>
        </a:p>
      </dgm:t>
    </dgm:pt>
    <dgm:pt modelId="{65DD7D78-8481-447D-BE16-47F31D5F2717}" type="sibTrans" cxnId="{67A7A0C8-B4FB-4026-A3D6-2241396E4505}">
      <dgm:prSet/>
      <dgm:spPr/>
      <dgm:t>
        <a:bodyPr/>
        <a:lstStyle/>
        <a:p>
          <a:endParaRPr lang="en-US"/>
        </a:p>
      </dgm:t>
    </dgm:pt>
    <dgm:pt modelId="{0DDB9F53-9C4B-4554-97A4-D2B3B7A7DCD5}">
      <dgm:prSet/>
      <dgm:spPr/>
      <dgm:t>
        <a:bodyPr/>
        <a:lstStyle/>
        <a:p>
          <a:r>
            <a:rPr lang="en-US" dirty="0" smtClean="0"/>
            <a:t>Philanthropy</a:t>
          </a:r>
          <a:endParaRPr lang="en-US" dirty="0"/>
        </a:p>
      </dgm:t>
    </dgm:pt>
    <dgm:pt modelId="{6531CA1F-CCA4-44BA-B0F2-5A7650A57CF3}" type="parTrans" cxnId="{78C4D097-FF54-44D1-842C-6E809F12E721}">
      <dgm:prSet/>
      <dgm:spPr/>
      <dgm:t>
        <a:bodyPr/>
        <a:lstStyle/>
        <a:p>
          <a:endParaRPr lang="en-US"/>
        </a:p>
      </dgm:t>
    </dgm:pt>
    <dgm:pt modelId="{40711012-EBCE-40E5-92C0-6D255B0DB350}" type="sibTrans" cxnId="{78C4D097-FF54-44D1-842C-6E809F12E721}">
      <dgm:prSet/>
      <dgm:spPr/>
      <dgm:t>
        <a:bodyPr/>
        <a:lstStyle/>
        <a:p>
          <a:endParaRPr lang="en-US"/>
        </a:p>
      </dgm:t>
    </dgm:pt>
    <dgm:pt modelId="{9FF45397-6A90-42F3-AA50-9846BAE9686E}" type="pres">
      <dgm:prSet presAssocID="{6A407D12-0A18-4539-95CC-1EA30C08FA0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C284C22-A2BA-4CBD-803C-BF6C9D2046AD}" type="pres">
      <dgm:prSet presAssocID="{5566033D-0189-49D7-9618-A79B312C3372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0390BB-648C-4D8A-ACCD-94B57F6990FE}" type="pres">
      <dgm:prSet presAssocID="{9D8D599B-DDB6-4075-8AC0-AFD1CF4884CD}" presName="spacer" presStyleCnt="0"/>
      <dgm:spPr/>
    </dgm:pt>
    <dgm:pt modelId="{AF59FA38-59A8-4526-A41D-B743333C9781}" type="pres">
      <dgm:prSet presAssocID="{6000BA0A-571B-4D22-9E0F-6037033C9B4F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322403-08C8-4918-93E4-EC25ECA6C32E}" type="pres">
      <dgm:prSet presAssocID="{E163A7EE-6B06-4DD3-9DDF-D7EC78463607}" presName="spacer" presStyleCnt="0"/>
      <dgm:spPr/>
    </dgm:pt>
    <dgm:pt modelId="{FAD8C363-965C-4882-A6E0-BBD4E8890755}" type="pres">
      <dgm:prSet presAssocID="{CB0D4E88-8AFF-43B1-8315-EDB4AB51252C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7A7DEC-797A-4711-BEF2-0B54C49543FC}" type="pres">
      <dgm:prSet presAssocID="{B5001E92-97E7-4796-AF3A-B1A5E08F8B95}" presName="spacer" presStyleCnt="0"/>
      <dgm:spPr/>
    </dgm:pt>
    <dgm:pt modelId="{E6829098-A5AF-4BDC-91D2-8574F95791B9}" type="pres">
      <dgm:prSet presAssocID="{E444A835-C575-4F19-97EE-F49C563978E1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BEC2EF-8DCE-47E9-8EA5-288E4547DEDA}" type="pres">
      <dgm:prSet presAssocID="{A66768C3-3BC0-4EA3-8673-6C93A3111636}" presName="spacer" presStyleCnt="0"/>
      <dgm:spPr/>
    </dgm:pt>
    <dgm:pt modelId="{B2200EC6-098A-474B-8005-1135AB68EDE1}" type="pres">
      <dgm:prSet presAssocID="{B294E643-0DFD-439E-AD71-73934E26AD0C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D1C647-11F3-4B60-BEA0-8F7196DBF00B}" type="pres">
      <dgm:prSet presAssocID="{F84A1C98-5ACD-4E52-8DA9-398D524C8894}" presName="spacer" presStyleCnt="0"/>
      <dgm:spPr/>
    </dgm:pt>
    <dgm:pt modelId="{863A1619-0B52-442D-9A0D-8AE194CEF58C}" type="pres">
      <dgm:prSet presAssocID="{E17D1DB4-AC83-47D9-99F8-81F705EF0B0B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F2F425-0FD3-4E16-9890-DF77EC9B2343}" type="pres">
      <dgm:prSet presAssocID="{F0DC23DD-D872-4727-A893-A362C7DFBB21}" presName="spacer" presStyleCnt="0"/>
      <dgm:spPr/>
    </dgm:pt>
    <dgm:pt modelId="{605075B1-112B-499E-B82D-B10D28DD552A}" type="pres">
      <dgm:prSet presAssocID="{D07572BE-9F91-4BD0-A477-36EDB3442E77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8F444D-1791-4643-8F01-C05CC3B4ED53}" type="pres">
      <dgm:prSet presAssocID="{65DD7D78-8481-447D-BE16-47F31D5F2717}" presName="spacer" presStyleCnt="0"/>
      <dgm:spPr/>
    </dgm:pt>
    <dgm:pt modelId="{64F61FB9-834E-42E8-9D37-43CF5C33925C}" type="pres">
      <dgm:prSet presAssocID="{0DDB9F53-9C4B-4554-97A4-D2B3B7A7DCD5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6229FC-95D1-4A76-BAAC-EF9AAB3B63F7}" type="presOf" srcId="{6000BA0A-571B-4D22-9E0F-6037033C9B4F}" destId="{AF59FA38-59A8-4526-A41D-B743333C9781}" srcOrd="0" destOrd="0" presId="urn:microsoft.com/office/officeart/2005/8/layout/vList2"/>
    <dgm:cxn modelId="{C351F4A7-493A-42EB-B124-0B1E447F3847}" type="presOf" srcId="{E17D1DB4-AC83-47D9-99F8-81F705EF0B0B}" destId="{863A1619-0B52-442D-9A0D-8AE194CEF58C}" srcOrd="0" destOrd="0" presId="urn:microsoft.com/office/officeart/2005/8/layout/vList2"/>
    <dgm:cxn modelId="{78C4D097-FF54-44D1-842C-6E809F12E721}" srcId="{6A407D12-0A18-4539-95CC-1EA30C08FA07}" destId="{0DDB9F53-9C4B-4554-97A4-D2B3B7A7DCD5}" srcOrd="7" destOrd="0" parTransId="{6531CA1F-CCA4-44BA-B0F2-5A7650A57CF3}" sibTransId="{40711012-EBCE-40E5-92C0-6D255B0DB350}"/>
    <dgm:cxn modelId="{3A63E50E-9478-44A1-9CBF-E9D3A12D6DC9}" type="presOf" srcId="{CB0D4E88-8AFF-43B1-8315-EDB4AB51252C}" destId="{FAD8C363-965C-4882-A6E0-BBD4E8890755}" srcOrd="0" destOrd="0" presId="urn:microsoft.com/office/officeart/2005/8/layout/vList2"/>
    <dgm:cxn modelId="{6025FFB7-6229-4C8F-90AC-B00AA4E70D8A}" srcId="{6A407D12-0A18-4539-95CC-1EA30C08FA07}" destId="{5566033D-0189-49D7-9618-A79B312C3372}" srcOrd="0" destOrd="0" parTransId="{82BC7FD9-BFCF-4254-A886-D3BED42701CE}" sibTransId="{9D8D599B-DDB6-4075-8AC0-AFD1CF4884CD}"/>
    <dgm:cxn modelId="{577AA5E6-F0DB-48FF-A82B-E54C152A4236}" type="presOf" srcId="{E444A835-C575-4F19-97EE-F49C563978E1}" destId="{E6829098-A5AF-4BDC-91D2-8574F95791B9}" srcOrd="0" destOrd="0" presId="urn:microsoft.com/office/officeart/2005/8/layout/vList2"/>
    <dgm:cxn modelId="{67A7A0C8-B4FB-4026-A3D6-2241396E4505}" srcId="{6A407D12-0A18-4539-95CC-1EA30C08FA07}" destId="{D07572BE-9F91-4BD0-A477-36EDB3442E77}" srcOrd="6" destOrd="0" parTransId="{E7181BE1-8AC7-4DC6-B024-FA8A94A3F13E}" sibTransId="{65DD7D78-8481-447D-BE16-47F31D5F2717}"/>
    <dgm:cxn modelId="{B450656C-3F15-4AD5-B165-77C12A196D2A}" type="presOf" srcId="{6A407D12-0A18-4539-95CC-1EA30C08FA07}" destId="{9FF45397-6A90-42F3-AA50-9846BAE9686E}" srcOrd="0" destOrd="0" presId="urn:microsoft.com/office/officeart/2005/8/layout/vList2"/>
    <dgm:cxn modelId="{3DF7239E-3B64-471D-8A27-2CFFCBF36B89}" type="presOf" srcId="{B294E643-0DFD-439E-AD71-73934E26AD0C}" destId="{B2200EC6-098A-474B-8005-1135AB68EDE1}" srcOrd="0" destOrd="0" presId="urn:microsoft.com/office/officeart/2005/8/layout/vList2"/>
    <dgm:cxn modelId="{653B04DB-B1F2-4DFA-9E8C-6DA7B1C23856}" srcId="{6A407D12-0A18-4539-95CC-1EA30C08FA07}" destId="{6000BA0A-571B-4D22-9E0F-6037033C9B4F}" srcOrd="1" destOrd="0" parTransId="{797F0C26-418A-49E9-9F14-8498E69F1D6E}" sibTransId="{E163A7EE-6B06-4DD3-9DDF-D7EC78463607}"/>
    <dgm:cxn modelId="{248C91C4-76B9-4C21-92C3-AB2693D6A7DD}" srcId="{6A407D12-0A18-4539-95CC-1EA30C08FA07}" destId="{CB0D4E88-8AFF-43B1-8315-EDB4AB51252C}" srcOrd="2" destOrd="0" parTransId="{DE949897-88BF-43CD-A56B-5673DB195705}" sibTransId="{B5001E92-97E7-4796-AF3A-B1A5E08F8B95}"/>
    <dgm:cxn modelId="{AA31FF42-9B70-406B-8FD6-DF6C3B791261}" type="presOf" srcId="{5566033D-0189-49D7-9618-A79B312C3372}" destId="{4C284C22-A2BA-4CBD-803C-BF6C9D2046AD}" srcOrd="0" destOrd="0" presId="urn:microsoft.com/office/officeart/2005/8/layout/vList2"/>
    <dgm:cxn modelId="{E537816F-8DDA-49E4-85FB-DF2FD612A523}" srcId="{6A407D12-0A18-4539-95CC-1EA30C08FA07}" destId="{B294E643-0DFD-439E-AD71-73934E26AD0C}" srcOrd="4" destOrd="0" parTransId="{72209DA7-C0CB-4CD2-8BD8-51882DFD01ED}" sibTransId="{F84A1C98-5ACD-4E52-8DA9-398D524C8894}"/>
    <dgm:cxn modelId="{E280B224-99C3-43CD-BDE9-D2B0401AA84E}" type="presOf" srcId="{0DDB9F53-9C4B-4554-97A4-D2B3B7A7DCD5}" destId="{64F61FB9-834E-42E8-9D37-43CF5C33925C}" srcOrd="0" destOrd="0" presId="urn:microsoft.com/office/officeart/2005/8/layout/vList2"/>
    <dgm:cxn modelId="{9A679F6D-145A-4856-8B82-99A48B8DBBCD}" srcId="{6A407D12-0A18-4539-95CC-1EA30C08FA07}" destId="{E444A835-C575-4F19-97EE-F49C563978E1}" srcOrd="3" destOrd="0" parTransId="{0C7254D7-06F9-4620-B115-607A77ABB65C}" sibTransId="{A66768C3-3BC0-4EA3-8673-6C93A3111636}"/>
    <dgm:cxn modelId="{6CC6731D-E802-4148-B3FF-52634C41F6F3}" type="presOf" srcId="{D07572BE-9F91-4BD0-A477-36EDB3442E77}" destId="{605075B1-112B-499E-B82D-B10D28DD552A}" srcOrd="0" destOrd="0" presId="urn:microsoft.com/office/officeart/2005/8/layout/vList2"/>
    <dgm:cxn modelId="{E3B57DB5-D14A-4674-9277-2416678948DB}" srcId="{6A407D12-0A18-4539-95CC-1EA30C08FA07}" destId="{E17D1DB4-AC83-47D9-99F8-81F705EF0B0B}" srcOrd="5" destOrd="0" parTransId="{C19AA5B0-3EE8-4022-88B0-8EDFE46A76B8}" sibTransId="{F0DC23DD-D872-4727-A893-A362C7DFBB21}"/>
    <dgm:cxn modelId="{3D14A360-C66A-4B0E-8855-3AC801AAA153}" type="presParOf" srcId="{9FF45397-6A90-42F3-AA50-9846BAE9686E}" destId="{4C284C22-A2BA-4CBD-803C-BF6C9D2046AD}" srcOrd="0" destOrd="0" presId="urn:microsoft.com/office/officeart/2005/8/layout/vList2"/>
    <dgm:cxn modelId="{CC4EE025-D295-40CC-B813-0EC500C4589E}" type="presParOf" srcId="{9FF45397-6A90-42F3-AA50-9846BAE9686E}" destId="{FB0390BB-648C-4D8A-ACCD-94B57F6990FE}" srcOrd="1" destOrd="0" presId="urn:microsoft.com/office/officeart/2005/8/layout/vList2"/>
    <dgm:cxn modelId="{2F272A26-F646-4990-ADD3-3AA99413184E}" type="presParOf" srcId="{9FF45397-6A90-42F3-AA50-9846BAE9686E}" destId="{AF59FA38-59A8-4526-A41D-B743333C9781}" srcOrd="2" destOrd="0" presId="urn:microsoft.com/office/officeart/2005/8/layout/vList2"/>
    <dgm:cxn modelId="{3F80D017-D39F-4EE2-8588-4379889F2DF9}" type="presParOf" srcId="{9FF45397-6A90-42F3-AA50-9846BAE9686E}" destId="{65322403-08C8-4918-93E4-EC25ECA6C32E}" srcOrd="3" destOrd="0" presId="urn:microsoft.com/office/officeart/2005/8/layout/vList2"/>
    <dgm:cxn modelId="{1BBA3168-B5C4-4346-8B9D-C951711E82D6}" type="presParOf" srcId="{9FF45397-6A90-42F3-AA50-9846BAE9686E}" destId="{FAD8C363-965C-4882-A6E0-BBD4E8890755}" srcOrd="4" destOrd="0" presId="urn:microsoft.com/office/officeart/2005/8/layout/vList2"/>
    <dgm:cxn modelId="{D3A214AC-0775-4968-BD83-D8E706770C16}" type="presParOf" srcId="{9FF45397-6A90-42F3-AA50-9846BAE9686E}" destId="{677A7DEC-797A-4711-BEF2-0B54C49543FC}" srcOrd="5" destOrd="0" presId="urn:microsoft.com/office/officeart/2005/8/layout/vList2"/>
    <dgm:cxn modelId="{3EE5F099-B2D4-4093-8194-8DC05BAD0019}" type="presParOf" srcId="{9FF45397-6A90-42F3-AA50-9846BAE9686E}" destId="{E6829098-A5AF-4BDC-91D2-8574F95791B9}" srcOrd="6" destOrd="0" presId="urn:microsoft.com/office/officeart/2005/8/layout/vList2"/>
    <dgm:cxn modelId="{DB171C3B-27C8-43A3-8321-894DE425D9F6}" type="presParOf" srcId="{9FF45397-6A90-42F3-AA50-9846BAE9686E}" destId="{4DBEC2EF-8DCE-47E9-8EA5-288E4547DEDA}" srcOrd="7" destOrd="0" presId="urn:microsoft.com/office/officeart/2005/8/layout/vList2"/>
    <dgm:cxn modelId="{B46501F3-1827-4A39-8787-67EE60B67AD5}" type="presParOf" srcId="{9FF45397-6A90-42F3-AA50-9846BAE9686E}" destId="{B2200EC6-098A-474B-8005-1135AB68EDE1}" srcOrd="8" destOrd="0" presId="urn:microsoft.com/office/officeart/2005/8/layout/vList2"/>
    <dgm:cxn modelId="{8EAFABE9-A2F4-4080-9303-FEF3D93857C7}" type="presParOf" srcId="{9FF45397-6A90-42F3-AA50-9846BAE9686E}" destId="{FDD1C647-11F3-4B60-BEA0-8F7196DBF00B}" srcOrd="9" destOrd="0" presId="urn:microsoft.com/office/officeart/2005/8/layout/vList2"/>
    <dgm:cxn modelId="{323855CE-C2EB-4E8B-AF1E-70011A8FAB66}" type="presParOf" srcId="{9FF45397-6A90-42F3-AA50-9846BAE9686E}" destId="{863A1619-0B52-442D-9A0D-8AE194CEF58C}" srcOrd="10" destOrd="0" presId="urn:microsoft.com/office/officeart/2005/8/layout/vList2"/>
    <dgm:cxn modelId="{A4F9C79C-B19D-4207-AA24-80F093BD56C6}" type="presParOf" srcId="{9FF45397-6A90-42F3-AA50-9846BAE9686E}" destId="{4DF2F425-0FD3-4E16-9890-DF77EC9B2343}" srcOrd="11" destOrd="0" presId="urn:microsoft.com/office/officeart/2005/8/layout/vList2"/>
    <dgm:cxn modelId="{05642E62-A476-4FAB-852F-575826F649AA}" type="presParOf" srcId="{9FF45397-6A90-42F3-AA50-9846BAE9686E}" destId="{605075B1-112B-499E-B82D-B10D28DD552A}" srcOrd="12" destOrd="0" presId="urn:microsoft.com/office/officeart/2005/8/layout/vList2"/>
    <dgm:cxn modelId="{E2BA021A-EAB9-494F-80A4-1A634AF5024A}" type="presParOf" srcId="{9FF45397-6A90-42F3-AA50-9846BAE9686E}" destId="{238F444D-1791-4643-8F01-C05CC3B4ED53}" srcOrd="13" destOrd="0" presId="urn:microsoft.com/office/officeart/2005/8/layout/vList2"/>
    <dgm:cxn modelId="{6F2D4EE8-1E0B-4514-B4EC-0699BAB7207D}" type="presParOf" srcId="{9FF45397-6A90-42F3-AA50-9846BAE9686E}" destId="{64F61FB9-834E-42E8-9D37-43CF5C33925C}" srcOrd="14" destOrd="0" presId="urn:microsoft.com/office/officeart/2005/8/layout/vList2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9B3C01D-F9B4-432B-955F-C099DC3AE970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EED46FA1-488F-4AC7-B678-6D642F93E706}">
      <dgm:prSet phldrT="[Text]"/>
      <dgm:spPr/>
      <dgm:t>
        <a:bodyPr/>
        <a:lstStyle/>
        <a:p>
          <a:r>
            <a:rPr lang="en-US" dirty="0" smtClean="0"/>
            <a:t>A dream you dream alone is only a dream.  A dream you dream together is reality.</a:t>
          </a:r>
        </a:p>
        <a:p>
          <a:r>
            <a:rPr lang="en-US" dirty="0" smtClean="0"/>
            <a:t>-- John Lennon  </a:t>
          </a:r>
          <a:endParaRPr lang="en-US" dirty="0"/>
        </a:p>
      </dgm:t>
    </dgm:pt>
    <dgm:pt modelId="{37EF8E5E-845A-4B9D-BAA7-318F96571ADB}" type="parTrans" cxnId="{B875633E-D2F3-42CB-9627-F7D38A698AAF}">
      <dgm:prSet/>
      <dgm:spPr/>
      <dgm:t>
        <a:bodyPr/>
        <a:lstStyle/>
        <a:p>
          <a:endParaRPr lang="en-US"/>
        </a:p>
      </dgm:t>
    </dgm:pt>
    <dgm:pt modelId="{6E095458-F4CB-4D61-AD73-85D93958190B}" type="sibTrans" cxnId="{B875633E-D2F3-42CB-9627-F7D38A698AAF}">
      <dgm:prSet/>
      <dgm:spPr/>
      <dgm:t>
        <a:bodyPr/>
        <a:lstStyle/>
        <a:p>
          <a:endParaRPr lang="en-US"/>
        </a:p>
      </dgm:t>
    </dgm:pt>
    <dgm:pt modelId="{817242EB-B056-44D3-BE1E-B285BD2C6D05}" type="pres">
      <dgm:prSet presAssocID="{59B3C01D-F9B4-432B-955F-C099DC3AE9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F63C1F-F934-4D94-A693-5C3E82D03021}" type="pres">
      <dgm:prSet presAssocID="{EED46FA1-488F-4AC7-B678-6D642F93E70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875633E-D2F3-42CB-9627-F7D38A698AAF}" srcId="{59B3C01D-F9B4-432B-955F-C099DC3AE970}" destId="{EED46FA1-488F-4AC7-B678-6D642F93E706}" srcOrd="0" destOrd="0" parTransId="{37EF8E5E-845A-4B9D-BAA7-318F96571ADB}" sibTransId="{6E095458-F4CB-4D61-AD73-85D93958190B}"/>
    <dgm:cxn modelId="{F2340236-CA05-46A5-9FC8-E6432C4B0B30}" type="presOf" srcId="{EED46FA1-488F-4AC7-B678-6D642F93E706}" destId="{25F63C1F-F934-4D94-A693-5C3E82D03021}" srcOrd="0" destOrd="0" presId="urn:microsoft.com/office/officeart/2005/8/layout/vList2"/>
    <dgm:cxn modelId="{19179125-D5B4-4C01-8F3B-3B455E52189C}" type="presOf" srcId="{59B3C01D-F9B4-432B-955F-C099DC3AE970}" destId="{817242EB-B056-44D3-BE1E-B285BD2C6D05}" srcOrd="0" destOrd="0" presId="urn:microsoft.com/office/officeart/2005/8/layout/vList2"/>
    <dgm:cxn modelId="{3C90CFD7-412D-4E58-84E8-C480F2029D30}" type="presParOf" srcId="{817242EB-B056-44D3-BE1E-B285BD2C6D05}" destId="{25F63C1F-F934-4D94-A693-5C3E82D03021}" srcOrd="0" destOrd="0" presId="urn:microsoft.com/office/officeart/2005/8/layout/vList2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74FCD8AE-2954-4264-9D27-718CE079C3D4}" type="datetimeFigureOut">
              <a:rPr lang="en-US"/>
              <a:pPr>
                <a:defRPr/>
              </a:pPr>
              <a:t>4/19/2011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BEA80DA0-B6FB-4347-A785-2266D9DC01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01ACBB68-4417-449A-BB53-99A39A3979B8}" type="datetimeFigureOut">
              <a:rPr lang="en-US"/>
              <a:pPr>
                <a:defRPr/>
              </a:pPr>
              <a:t>4/19/2011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  <a:ea typeface="ＭＳ Ｐゴシック"/>
                <a:cs typeface="ＭＳ Ｐゴシック"/>
              </a:defRPr>
            </a:lvl1pPr>
          </a:lstStyle>
          <a:p>
            <a:pPr>
              <a:defRPr/>
            </a:pPr>
            <a:fld id="{E843B7D4-6EA7-42A5-A264-4263DF2D4F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919870-E43A-4BDF-B64F-F12A936E8772}" type="slidenum">
              <a:rPr lang="en-US" smtClean="0">
                <a:latin typeface="Arial" charset="0"/>
                <a:ea typeface="ＭＳ Ｐゴシック" pitchFamily="34" charset="-128"/>
              </a:rPr>
              <a:pPr/>
              <a:t>10</a:t>
            </a:fld>
            <a:endParaRPr 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2590800"/>
            <a:ext cx="9144000" cy="2743200"/>
          </a:xfrm>
          <a:prstGeom prst="rect">
            <a:avLst/>
          </a:prstGeom>
          <a:solidFill>
            <a:srgbClr val="0087B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  <a:ea typeface="ＭＳ Ｐゴシック"/>
            </a:endParaRPr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5334000"/>
            <a:ext cx="9144000" cy="1524000"/>
          </a:xfrm>
          <a:prstGeom prst="rect">
            <a:avLst/>
          </a:prstGeom>
          <a:solidFill>
            <a:srgbClr val="684F00">
              <a:alpha val="48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  <a:ea typeface="ＭＳ Ｐゴシック"/>
            </a:endParaRPr>
          </a:p>
        </p:txBody>
      </p:sp>
      <p:pic>
        <p:nvPicPr>
          <p:cNvPr id="6" name="Picture 1" descr="L:\Client Finals\RWJF - Initiative on the Future of Nursing\IFN Implementation NEW\New Website\NEW LOGO\IFN final logos\web\IFN_rwjf_final_color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1752600"/>
            <a:ext cx="35337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588963" y="2971800"/>
            <a:ext cx="6680200" cy="1543050"/>
          </a:xfrm>
          <a:prstGeom prst="rect">
            <a:avLst/>
          </a:prstGeom>
        </p:spPr>
        <p:txBody>
          <a:bodyPr/>
          <a:lstStyle>
            <a:lvl1pPr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92138" y="4511675"/>
            <a:ext cx="6677025" cy="750887"/>
          </a:xfrm>
          <a:prstGeom prst="rect">
            <a:avLst/>
          </a:prstGeom>
        </p:spPr>
        <p:txBody>
          <a:bodyPr/>
          <a:lstStyle>
            <a:lvl1pPr>
              <a:buNone/>
              <a:defRPr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L:\Client Finals\RWJF - Initiative on the Future of Nursing\IFN Implementation NEW\New Website\NEW LOGO\IFN final logos\web\IFN_rwjf_final_color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5867400"/>
            <a:ext cx="353377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685800" y="1447800"/>
            <a:ext cx="8077200" cy="41910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8600" y="7620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RWJF_Title and Divider.jpg"/>
          <p:cNvPicPr>
            <a:picLocks noChangeAspect="1"/>
          </p:cNvPicPr>
          <p:nvPr userDrawn="1"/>
        </p:nvPicPr>
        <p:blipFill>
          <a:blip r:embed="rId2">
            <a:lum bright="10000"/>
          </a:blip>
          <a:srcRect t="17778"/>
          <a:stretch>
            <a:fillRect/>
          </a:stretch>
        </p:blipFill>
        <p:spPr bwMode="auto">
          <a:xfrm>
            <a:off x="0" y="1219200"/>
            <a:ext cx="914400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L:\Client Finals\RWJF - Initiative on the Future of Nursing\IFN 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609600"/>
            <a:ext cx="27432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381000" y="1371600"/>
            <a:ext cx="8001000" cy="4724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6096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533400" y="1828800"/>
            <a:ext cx="8001000" cy="3505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81"/>
          <p:cNvSpPr txBox="1">
            <a:spLocks noChangeArrowheads="1"/>
          </p:cNvSpPr>
          <p:nvPr userDrawn="1"/>
        </p:nvSpPr>
        <p:spPr bwMode="auto">
          <a:xfrm>
            <a:off x="152400" y="152400"/>
            <a:ext cx="74676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1200" b="1">
                <a:solidFill>
                  <a:srgbClr val="808082"/>
                </a:solidFill>
                <a:ea typeface="ＭＳ Ｐゴシック" pitchFamily="-1" charset="-128"/>
              </a:rPr>
              <a:t>Robert Wood Johnson Foundation Initiative on the Future of Nursing at the Institute of Medicine</a:t>
            </a:r>
          </a:p>
        </p:txBody>
      </p:sp>
      <p:grpSp>
        <p:nvGrpSpPr>
          <p:cNvPr id="1027" name="Group 27"/>
          <p:cNvGrpSpPr>
            <a:grpSpLocks/>
          </p:cNvGrpSpPr>
          <p:nvPr userDrawn="1"/>
        </p:nvGrpSpPr>
        <p:grpSpPr bwMode="auto">
          <a:xfrm>
            <a:off x="0" y="381000"/>
            <a:ext cx="9144000" cy="160338"/>
            <a:chOff x="0" y="601661"/>
            <a:chExt cx="9144000" cy="160338"/>
          </a:xfrm>
        </p:grpSpPr>
        <p:cxnSp>
          <p:nvCxnSpPr>
            <p:cNvPr id="15" name="Straight Connector 14"/>
            <p:cNvCxnSpPr/>
            <p:nvPr/>
          </p:nvCxnSpPr>
          <p:spPr bwMode="auto">
            <a:xfrm rot="10800000">
              <a:off x="1371600" y="601661"/>
              <a:ext cx="7772400" cy="1588"/>
            </a:xfrm>
            <a:prstGeom prst="line">
              <a:avLst/>
            </a:prstGeom>
            <a:ln w="19050">
              <a:solidFill>
                <a:srgbClr val="4B3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auto">
            <a:xfrm flipV="1">
              <a:off x="0" y="760411"/>
              <a:ext cx="7696200" cy="1588"/>
            </a:xfrm>
            <a:prstGeom prst="line">
              <a:avLst/>
            </a:prstGeom>
            <a:ln w="22225">
              <a:solidFill>
                <a:srgbClr val="CDE4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8" name="Group 30"/>
          <p:cNvGrpSpPr>
            <a:grpSpLocks/>
          </p:cNvGrpSpPr>
          <p:nvPr userDrawn="1"/>
        </p:nvGrpSpPr>
        <p:grpSpPr bwMode="auto">
          <a:xfrm rot="10800000">
            <a:off x="0" y="6469063"/>
            <a:ext cx="9144000" cy="160337"/>
            <a:chOff x="0" y="601661"/>
            <a:chExt cx="9144000" cy="160338"/>
          </a:xfrm>
        </p:grpSpPr>
        <p:cxnSp>
          <p:nvCxnSpPr>
            <p:cNvPr id="21" name="Straight Connector 20"/>
            <p:cNvCxnSpPr/>
            <p:nvPr/>
          </p:nvCxnSpPr>
          <p:spPr bwMode="auto">
            <a:xfrm rot="10800000">
              <a:off x="1381125" y="601661"/>
              <a:ext cx="7772400" cy="1587"/>
            </a:xfrm>
            <a:prstGeom prst="line">
              <a:avLst/>
            </a:prstGeom>
            <a:ln w="19050">
              <a:solidFill>
                <a:srgbClr val="4B3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auto">
            <a:xfrm flipV="1">
              <a:off x="9525" y="760412"/>
              <a:ext cx="7696200" cy="1587"/>
            </a:xfrm>
            <a:prstGeom prst="line">
              <a:avLst/>
            </a:prstGeom>
            <a:ln w="22225">
              <a:solidFill>
                <a:srgbClr val="CDE4F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9" name="Picture 3" descr="L:\Client Finals\RWJF - Initiative on the Future of Nursing\IFN Logo.jpg"/>
          <p:cNvPicPr>
            <a:picLocks noChangeAspect="1" noChangeArrowheads="1"/>
          </p:cNvPicPr>
          <p:nvPr userDrawn="1"/>
        </p:nvPicPr>
        <p:blipFill>
          <a:blip r:embed="rId8"/>
          <a:srcRect/>
          <a:stretch>
            <a:fillRect/>
          </a:stretch>
        </p:blipFill>
        <p:spPr bwMode="auto">
          <a:xfrm>
            <a:off x="6172200" y="5867400"/>
            <a:ext cx="27432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38" r:id="rId5"/>
    <p:sldLayoutId id="2147484043" r:id="rId6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eorgia" pitchFamily="18" charset="0"/>
          <a:ea typeface="ＭＳ Ｐゴシック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eorgia" pitchFamily="18" charset="0"/>
          <a:ea typeface="ＭＳ Ｐゴシック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eorgia" pitchFamily="18" charset="0"/>
          <a:ea typeface="ＭＳ Ｐゴシック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Georgia" pitchFamily="18" charset="0"/>
          <a:ea typeface="ＭＳ Ｐゴシック"/>
          <a:cs typeface="ＭＳ Ｐゴシック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itchFamily="34" charset="0"/>
          <a:ea typeface="ＭＳ Ｐゴシック"/>
          <a:cs typeface="ＭＳ Ｐゴシック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itchFamily="34" charset="0"/>
          <a:ea typeface="ＭＳ Ｐゴシック"/>
          <a:cs typeface="ＭＳ Ｐゴシック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itchFamily="34" charset="0"/>
          <a:ea typeface="ＭＳ Ｐゴシック"/>
          <a:cs typeface="ＭＳ Ｐゴシック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2"/>
          </a:solidFill>
          <a:latin typeface="Arial" pitchFamily="34" charset="0"/>
          <a:ea typeface="ＭＳ Ｐゴシック"/>
          <a:cs typeface="ＭＳ Ｐゴシック"/>
        </a:defRPr>
      </a:lvl9pPr>
    </p:titleStyle>
    <p:bodyStyle>
      <a:lvl1pPr marL="342900" indent="-342900" algn="l" rtl="0" eaLnBrk="0" fontAlgn="base" hangingPunct="0">
        <a:lnSpc>
          <a:spcPct val="110000"/>
        </a:lnSpc>
        <a:spcBef>
          <a:spcPct val="40000"/>
        </a:spcBef>
        <a:spcAft>
          <a:spcPct val="0"/>
        </a:spcAft>
        <a:buClr>
          <a:schemeClr val="tx1"/>
        </a:buClr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344488" indent="-173038" algn="l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chemeClr val="accent2"/>
        </a:buClr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793750" indent="-225425" algn="l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257300" indent="-173038" algn="l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4pPr>
      <a:lvl5pPr marL="1773238" indent="-225425" algn="l" rtl="0" eaLnBrk="0" fontAlgn="base" hangingPunct="0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–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230438" indent="-22542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6pPr>
      <a:lvl7pPr marL="2687638" indent="-22542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7pPr>
      <a:lvl8pPr marL="3144838" indent="-22542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8pPr>
      <a:lvl9pPr marL="3602038" indent="-225425" algn="l" rtl="0" eaLnBrk="1" fontAlgn="base" hangingPunct="1">
        <a:lnSpc>
          <a:spcPct val="110000"/>
        </a:lnSpc>
        <a:spcBef>
          <a:spcPct val="50000"/>
        </a:spcBef>
        <a:spcAft>
          <a:spcPct val="0"/>
        </a:spcAft>
        <a:buClr>
          <a:schemeClr val="accent2"/>
        </a:buClr>
        <a:buChar char="–"/>
        <a:defRPr sz="20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cap="small" dirty="0" smtClean="0">
                <a:latin typeface="Franklin Gothic Demi Cond" pitchFamily="34" charset="0"/>
              </a:rPr>
              <a:t>The California</a:t>
            </a:r>
            <a:br>
              <a:rPr lang="en-US" sz="4800" cap="small" dirty="0" smtClean="0">
                <a:latin typeface="Franklin Gothic Demi Cond" pitchFamily="34" charset="0"/>
              </a:rPr>
            </a:br>
            <a:r>
              <a:rPr lang="en-US" sz="4800" cap="small" dirty="0" smtClean="0">
                <a:latin typeface="Franklin Gothic Demi Cond" pitchFamily="34" charset="0"/>
              </a:rPr>
              <a:t>Regional Action Coalition</a:t>
            </a:r>
            <a:endParaRPr lang="en-US" sz="4400" cap="small" dirty="0" smtClean="0">
              <a:latin typeface="Franklin Gothic Demi Con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791200"/>
            <a:ext cx="3253839" cy="461665"/>
          </a:xfrm>
          <a:prstGeom prst="rect">
            <a:avLst/>
          </a:prstGeom>
          <a:solidFill>
            <a:schemeClr val="accent6"/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1"/>
                </a:solidFill>
                <a:ea typeface="ＭＳ Ｐゴシック" pitchFamily="-1" charset="-128"/>
              </a:rPr>
              <a:t>Presenter’s name, title</a:t>
            </a:r>
            <a:endParaRPr lang="en-US" dirty="0">
              <a:solidFill>
                <a:schemeClr val="bg1"/>
              </a:solidFill>
              <a:ea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2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Let’s transform nursing!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766763"/>
            <a:ext cx="6553200" cy="681037"/>
          </a:xfrm>
          <a:prstGeom prst="rect">
            <a:avLst/>
          </a:prstGeom>
        </p:spPr>
        <p:txBody>
          <a:bodyPr/>
          <a:lstStyle/>
          <a:p>
            <a:pPr eaLnBrk="0" hangingPunct="0">
              <a:defRPr/>
            </a:pPr>
            <a:r>
              <a:rPr lang="en-US" b="1" kern="0" dirty="0">
                <a:latin typeface="+mj-lt"/>
                <a:ea typeface="+mj-ea"/>
                <a:cs typeface="+mj-cs"/>
              </a:rPr>
              <a:t>IOM Report Goal</a:t>
            </a:r>
          </a:p>
        </p:txBody>
      </p:sp>
      <p:pic>
        <p:nvPicPr>
          <p:cNvPr id="6147" name="Content Placeholder 5" descr="IOM_Report_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48288" y="1066800"/>
            <a:ext cx="3033712" cy="454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Content Placeholder 7"/>
          <p:cNvGraphicFramePr>
            <a:graphicFrameLocks/>
          </p:cNvGraphicFramePr>
          <p:nvPr/>
        </p:nvGraphicFramePr>
        <p:xfrm>
          <a:off x="609600" y="1600200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5800" y="1447800"/>
            <a:ext cx="8077200" cy="4876800"/>
          </a:xfrm>
        </p:spPr>
        <p:txBody>
          <a:bodyPr>
            <a:normAutofit fontScale="92500" lnSpcReduction="20000"/>
          </a:bodyPr>
          <a:lstStyle/>
          <a:p>
            <a:pPr lvl="1" eaLnBrk="1" hangingPunct="1">
              <a:spcAft>
                <a:spcPct val="50000"/>
              </a:spcAft>
              <a:buClr>
                <a:schemeClr val="tx1"/>
              </a:buClr>
            </a:pPr>
            <a:r>
              <a:rPr lang="en-US" b="1" dirty="0" smtClean="0"/>
              <a:t>With more than 3 million members, the nursing profession is the largest segment of the nation’s </a:t>
            </a:r>
            <a:r>
              <a:rPr lang="en-US" b="1" dirty="0" smtClean="0"/>
              <a:t>health-care </a:t>
            </a:r>
            <a:r>
              <a:rPr lang="en-US" b="1" dirty="0" smtClean="0"/>
              <a:t>workforce.</a:t>
            </a:r>
          </a:p>
          <a:p>
            <a:pPr lvl="1">
              <a:spcAft>
                <a:spcPct val="50000"/>
              </a:spcAft>
              <a:buClr>
                <a:schemeClr val="tx1"/>
              </a:buClr>
            </a:pPr>
            <a:r>
              <a:rPr lang="en-US" b="1" dirty="0" smtClean="0"/>
              <a:t>Working on the front lines of patient care, nurses can play a vital role in health-care reform.</a:t>
            </a:r>
          </a:p>
          <a:p>
            <a:pPr lvl="1">
              <a:spcAft>
                <a:spcPct val="50000"/>
              </a:spcAft>
              <a:buClr>
                <a:schemeClr val="tx1"/>
              </a:buClr>
            </a:pPr>
            <a:r>
              <a:rPr lang="en-US" b="1" dirty="0" smtClean="0"/>
              <a:t>We currently have a shortage of primary care providers.</a:t>
            </a:r>
          </a:p>
          <a:p>
            <a:pPr lvl="1" eaLnBrk="1" hangingPunct="1">
              <a:spcAft>
                <a:spcPct val="50000"/>
              </a:spcAft>
              <a:buClr>
                <a:schemeClr val="tx1"/>
              </a:buClr>
            </a:pPr>
            <a:r>
              <a:rPr lang="en-US" b="1" dirty="0" smtClean="0"/>
              <a:t>Legislation enacted will provide insurance coverage </a:t>
            </a:r>
            <a:r>
              <a:rPr lang="en-US" b="1" dirty="0" smtClean="0"/>
              <a:t>for </a:t>
            </a:r>
            <a:r>
              <a:rPr lang="en-US" b="1" dirty="0" smtClean="0"/>
              <a:t>health care for 32 million more Americans; the implications of this new demand on the nation’s </a:t>
            </a:r>
            <a:r>
              <a:rPr lang="en-US" b="1" dirty="0" smtClean="0"/>
              <a:t>health-care </a:t>
            </a:r>
            <a:r>
              <a:rPr lang="en-US" b="1" dirty="0" smtClean="0"/>
              <a:t>system are significant .</a:t>
            </a:r>
          </a:p>
          <a:p>
            <a:pPr lvl="1" eaLnBrk="1" hangingPunct="1">
              <a:spcAft>
                <a:spcPct val="50000"/>
              </a:spcAft>
              <a:buClr>
                <a:schemeClr val="tx1"/>
              </a:buClr>
            </a:pPr>
            <a:r>
              <a:rPr lang="en-US" b="1" dirty="0" smtClean="0"/>
              <a:t>The Robert Wood Johnson Foundation (RWJF) and the Institute of Medicine (IOM) partnered to assess and respond to the need to transform the nursing profession. </a:t>
            </a:r>
          </a:p>
          <a:p>
            <a:pPr lvl="1" eaLnBrk="1" hangingPunct="1">
              <a:spcAft>
                <a:spcPct val="50000"/>
              </a:spcAft>
              <a:buClr>
                <a:schemeClr val="tx1"/>
              </a:buClr>
            </a:pPr>
            <a:r>
              <a:rPr lang="en-US" b="1" dirty="0" smtClean="0"/>
              <a:t>The committee was tasked with producing a report containing recommendations for an action-oriented blueprint for the future of nursing, including changes in public and institutional policies at the national, state, and local levels. </a:t>
            </a:r>
          </a:p>
          <a:p>
            <a:pPr lvl="1" eaLnBrk="1" hangingPunct="1">
              <a:spcAft>
                <a:spcPct val="50000"/>
              </a:spcAft>
              <a:buClr>
                <a:schemeClr val="tx1"/>
              </a:buClr>
            </a:pPr>
            <a:endParaRPr lang="en-US" b="1" dirty="0" smtClean="0"/>
          </a:p>
          <a:p>
            <a:pPr lvl="1" eaLnBrk="1" hangingPunct="1">
              <a:spcAft>
                <a:spcPct val="50000"/>
              </a:spcAft>
              <a:buClr>
                <a:schemeClr val="tx1"/>
              </a:buClr>
            </a:pPr>
            <a:endParaRPr lang="en-US" b="1" dirty="0" smtClean="0"/>
          </a:p>
          <a:p>
            <a:pPr lvl="1" eaLnBrk="1" hangingPunct="1">
              <a:spcAft>
                <a:spcPct val="50000"/>
              </a:spcAft>
              <a:buClr>
                <a:schemeClr val="tx1"/>
              </a:buClr>
            </a:pPr>
            <a:endParaRPr lang="en-US" b="1" dirty="0" smtClean="0"/>
          </a:p>
          <a:p>
            <a:pPr lvl="1" eaLnBrk="1" hangingPunct="1">
              <a:spcAft>
                <a:spcPct val="50000"/>
              </a:spcAft>
              <a:buClr>
                <a:schemeClr val="tx1"/>
              </a:buClr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and </a:t>
            </a:r>
            <a:r>
              <a:rPr lang="en-US" dirty="0" smtClean="0"/>
              <a:t>context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457200" indent="-457200">
              <a:spcAft>
                <a:spcPct val="50000"/>
              </a:spcAft>
              <a:buFontTx/>
              <a:buAutoNum type="arabicPeriod"/>
            </a:pPr>
            <a:r>
              <a:rPr lang="en-US" dirty="0" smtClean="0"/>
              <a:t>Nurses should practice to the full extent of their education and training.</a:t>
            </a:r>
          </a:p>
          <a:p>
            <a:pPr marL="457200" indent="-457200">
              <a:spcAft>
                <a:spcPct val="50000"/>
              </a:spcAft>
              <a:buFontTx/>
              <a:buAutoNum type="arabicPeriod"/>
            </a:pPr>
            <a:r>
              <a:rPr lang="en-US" dirty="0" smtClean="0"/>
              <a:t>Nurses should achieve higher levels of education and training through an improved education system that promotes seamless academic progression.</a:t>
            </a:r>
          </a:p>
          <a:p>
            <a:pPr marL="457200" indent="-457200">
              <a:spcAft>
                <a:spcPct val="50000"/>
              </a:spcAft>
              <a:buFontTx/>
              <a:buAutoNum type="arabicPeriod"/>
            </a:pPr>
            <a:r>
              <a:rPr lang="en-US" dirty="0" smtClean="0"/>
              <a:t>Nurses should be full partners, with physicians and other health care professionals, in redesigning health care in the United States. </a:t>
            </a:r>
          </a:p>
          <a:p>
            <a:pPr marL="457200" indent="-457200">
              <a:spcAft>
                <a:spcPct val="50000"/>
              </a:spcAft>
              <a:buFontTx/>
              <a:buAutoNum type="arabicPeriod"/>
            </a:pPr>
            <a:r>
              <a:rPr lang="en-US" dirty="0" smtClean="0"/>
              <a:t>Effective workforce planning and policy making require better data collection and an improved information infrastructure.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messages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5800" y="1447800"/>
            <a:ext cx="8077200" cy="4572000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Remove scope-of-practice barriers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Expand opportunities for nurses to lead and diffuse collaborative improvement efforts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Implement nurse residency program.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Increase the proportion of nurses with a baccalaureate degree to 80 percent by 2020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Double the number of nurses with a doctorate by </a:t>
            </a:r>
            <a:r>
              <a:rPr lang="en-US" dirty="0" smtClean="0"/>
              <a:t>2020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Ensure that nurses engage in lifelong </a:t>
            </a:r>
            <a:r>
              <a:rPr lang="en-US" dirty="0" smtClean="0"/>
              <a:t>learning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Prepare and enable nurses to lead change to advance </a:t>
            </a:r>
            <a:r>
              <a:rPr lang="en-US" dirty="0" smtClean="0"/>
              <a:t>health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Build an infrastructure for the collection and analysis of interprofessional health-care workforce </a:t>
            </a:r>
            <a:r>
              <a:rPr lang="en-US" dirty="0" smtClean="0"/>
              <a:t>data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762000"/>
            <a:ext cx="8229600" cy="533400"/>
          </a:xfrm>
        </p:spPr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5800" y="1447800"/>
            <a:ext cx="8077200" cy="4495800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Engage diverse stakeholders in IFN, build visibility within the community at large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Build upon work currently underway that support the IFN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Ensure that IFN work is aligned with other efforts underway to address HCR in CA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Build communication strategy that supports consistent message and clear focus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Promote changes throughout health care systems that emulate state-specific recommendation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Provide leadership for public and institutional policies that draw upon nurses expertise to improve health of our communities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Develop plan for securing funding for the planning process and implementation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dirty="0" smtClean="0"/>
              <a:t>Carry the message:  It is not about nursing, it is about the health of our communities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endParaRPr lang="en-US" u="sng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California Regional Action Coalition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Develop achievable action steps that lead to the actualization of the IOM/IFN Recommendations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Engage broad-base of stakeholders in the “campaign”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Create statewide structures that support the work to be accomplished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Ensure regional engagement throughout the state</a:t>
            </a: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US" dirty="0" smtClean="0"/>
              <a:t>Inform the national conversation taking plan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 Regional Action Coalition goals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Engaging broad-based stakeholders and the community in the IFN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Ensuring a communication strategy that builds on the momentum and provides critical linkages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Securing funding for planning process and implementation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California challenges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It </a:t>
            </a:r>
            <a:r>
              <a:rPr lang="en-US" dirty="0" smtClean="0"/>
              <a:t>will take all </a:t>
            </a:r>
            <a:r>
              <a:rPr lang="en-US" dirty="0" smtClean="0"/>
              <a:t>of </a:t>
            </a:r>
            <a:r>
              <a:rPr lang="en-US" dirty="0" smtClean="0"/>
              <a:t>us</a:t>
            </a:r>
            <a:r>
              <a:rPr lang="en-US" dirty="0" smtClean="0"/>
              <a:t>!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4294967295"/>
          </p:nvPr>
        </p:nvGraphicFramePr>
        <p:xfrm>
          <a:off x="533400" y="1371600"/>
          <a:ext cx="4573587" cy="4300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172" name="Picture 6" descr="C:\Documents and Settings\jkelley\Local Settings\Temporary Internet Files\Content.IE5\WPGSRC0Z\MC900441728[1]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410200" y="1905000"/>
            <a:ext cx="2743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7173" name="Group 4"/>
          <p:cNvGrpSpPr>
            <a:grpSpLocks/>
          </p:cNvGrpSpPr>
          <p:nvPr/>
        </p:nvGrpSpPr>
        <p:grpSpPr bwMode="auto">
          <a:xfrm>
            <a:off x="533400" y="5638800"/>
            <a:ext cx="4573588" cy="468313"/>
            <a:chOff x="0" y="76669"/>
            <a:chExt cx="4573587" cy="468000"/>
          </a:xfrm>
        </p:grpSpPr>
        <p:sp>
          <p:nvSpPr>
            <p:cNvPr id="6" name="Rounded Rectangle 5"/>
            <p:cNvSpPr/>
            <p:nvPr/>
          </p:nvSpPr>
          <p:spPr>
            <a:xfrm>
              <a:off x="0" y="76669"/>
              <a:ext cx="4573587" cy="4680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22225" y="98879"/>
              <a:ext cx="4529137" cy="42358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76200" tIns="76200" rIns="76200" bIns="76200" spcCol="1270" anchor="ctr"/>
            <a:lstStyle/>
            <a:p>
              <a:pPr defTabSz="8890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000" dirty="0"/>
                <a:t>Educators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Presentation template">
  <a:themeElements>
    <a:clrScheme name="RWJF Chart and Graph Standards">
      <a:dk1>
        <a:srgbClr val="58595C"/>
      </a:dk1>
      <a:lt1>
        <a:srgbClr val="FFFFFF"/>
      </a:lt1>
      <a:dk2>
        <a:srgbClr val="808082"/>
      </a:dk2>
      <a:lt2>
        <a:srgbClr val="AFAFAF"/>
      </a:lt2>
      <a:accent1>
        <a:srgbClr val="416D19"/>
      </a:accent1>
      <a:accent2>
        <a:srgbClr val="065293"/>
      </a:accent2>
      <a:accent3>
        <a:srgbClr val="4E2A79"/>
      </a:accent3>
      <a:accent4>
        <a:srgbClr val="DE7C24"/>
      </a:accent4>
      <a:accent5>
        <a:srgbClr val="EBBA50"/>
      </a:accent5>
      <a:accent6>
        <a:srgbClr val="153369"/>
      </a:accent6>
      <a:hlink>
        <a:srgbClr val="035745"/>
      </a:hlink>
      <a:folHlink>
        <a:srgbClr val="E1D9D1"/>
      </a:folHlink>
    </a:clrScheme>
    <a:fontScheme name="RWJF CHarts and Graphs">
      <a:majorFont>
        <a:latin typeface="Georgia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ＭＳ Ｐゴシック"/>
            <a:cs typeface="ＭＳ Ｐゴシック"/>
          </a:defRPr>
        </a:defPPr>
      </a:lstStyle>
    </a:lnDef>
  </a:objectDefaults>
  <a:extraClrSchemeLst>
    <a:extraClrScheme>
      <a:clrScheme name="RWJF TEMPLATE 04.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JF TEMPLATE 04.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JF TEMPLATE 04.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JF TEMPLATE 04.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JF TEMPLATE 04.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WJF TEMPLATE 04.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WJF TEMPLATE 04.06 13">
        <a:dk1>
          <a:srgbClr val="6EC82D"/>
        </a:dk1>
        <a:lt1>
          <a:srgbClr val="FFFFFF"/>
        </a:lt1>
        <a:dk2>
          <a:srgbClr val="004BB4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5DAA25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12634</TotalTime>
  <Words>556</Words>
  <Application>Microsoft Office PowerPoint</Application>
  <PresentationFormat>On-screen Show (4:3)</PresentationFormat>
  <Paragraphs>62</Paragraphs>
  <Slides>10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_Presentation template</vt:lpstr>
      <vt:lpstr>The California Regional Action Coalition</vt:lpstr>
      <vt:lpstr>Slide 2</vt:lpstr>
      <vt:lpstr>Background and context</vt:lpstr>
      <vt:lpstr>Key messages</vt:lpstr>
      <vt:lpstr>Recommendations</vt:lpstr>
      <vt:lpstr>Purpose of California Regional Action Coalition</vt:lpstr>
      <vt:lpstr>California Regional Action Coalition goals</vt:lpstr>
      <vt:lpstr>California challenges</vt:lpstr>
      <vt:lpstr>It will take all of us!</vt:lpstr>
      <vt:lpstr>Let’s transform nursing!</vt:lpstr>
    </vt:vector>
  </TitlesOfParts>
  <Company>RWJF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hwoodhe</dc:creator>
  <cp:lastModifiedBy>jcarrick</cp:lastModifiedBy>
  <cp:revision>218</cp:revision>
  <cp:lastPrinted>2009-04-21T20:57:47Z</cp:lastPrinted>
  <dcterms:created xsi:type="dcterms:W3CDTF">2009-02-11T19:11:50Z</dcterms:created>
  <dcterms:modified xsi:type="dcterms:W3CDTF">2011-04-19T21:19:58Z</dcterms:modified>
</cp:coreProperties>
</file>