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7" r:id="rId2"/>
    <p:sldMasterId id="2147483653" r:id="rId3"/>
  </p:sldMasterIdLst>
  <p:notesMasterIdLst>
    <p:notesMasterId r:id="rId5"/>
  </p:notesMasterIdLst>
  <p:sldIdLst>
    <p:sldId id="260" r:id="rId4"/>
  </p:sldIdLst>
  <p:sldSz cx="27432000" cy="16459200"/>
  <p:notesSz cx="6858000" cy="9144000"/>
  <p:defaultTextStyle>
    <a:defPPr>
      <a:defRPr lang="en-US"/>
    </a:defPPr>
    <a:lvl1pPr marL="0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1pPr>
    <a:lvl2pPr marL="1253972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2pPr>
    <a:lvl3pPr marL="2507943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3pPr>
    <a:lvl4pPr marL="3761915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4pPr>
    <a:lvl5pPr marL="5015886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5pPr>
    <a:lvl6pPr marL="6269858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6pPr>
    <a:lvl7pPr marL="7523830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7pPr>
    <a:lvl8pPr marL="8777801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8pPr>
    <a:lvl9pPr marL="10031773" algn="l" defTabSz="2507943" rtl="0" eaLnBrk="1" latinLnBrk="0" hangingPunct="1">
      <a:defRPr sz="4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.KOTOULAS" initials="AK" lastIdx="2" clrIdx="0"/>
  <p:cmAuthor id="1" name="A.KOTOULAS" initials="HELP" lastIdx="1" clrIdx="1"/>
  <p:cmAuthor id="2" name="A.KOTOULAS" initials="HELP - " lastIdx="1" clrIdx="2"/>
  <p:cmAuthor id="3" name="PosterPresentations.com - 510.649.3001" initials="HELP - " lastIdx="1" clrIdx="3"/>
  <p:cmAuthor id="4" name="Devon N. Gangi" initials="DNG" lastIdx="7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5"/>
    <a:srgbClr val="C99700"/>
    <a:srgbClr val="E3E9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595" autoAdjust="0"/>
    <p:restoredTop sz="93568" autoAdjust="0"/>
  </p:normalViewPr>
  <p:slideViewPr>
    <p:cSldViewPr snapToGrid="0" snapToObjects="1" showGuides="1">
      <p:cViewPr>
        <p:scale>
          <a:sx n="50" d="100"/>
          <a:sy n="50" d="100"/>
        </p:scale>
        <p:origin x="-176" y="920"/>
      </p:cViewPr>
      <p:guideLst>
        <p:guide orient="horz" pos="1659"/>
        <p:guide orient="horz" pos="144"/>
        <p:guide orient="horz" pos="10080"/>
        <p:guide orient="horz"/>
        <p:guide pos="363"/>
        <p:guide pos="169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commentAuthors" Target="commentAuthors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2317-6751-4CD4-9995-8782DD78E936}" type="datetimeFigureOut">
              <a:rPr lang="en-US" smtClean="0"/>
              <a:pPr/>
              <a:t>2/15/18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1A87D-CAF7-4BDC-A0D3-C0DBEDE816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57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1253972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2507943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3761915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5015886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6269858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7523830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8777801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10031773" algn="l" defTabSz="2507943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1A87D-CAF7-4BDC-A0D3-C0DBEDE8161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76461" y="3341566"/>
            <a:ext cx="627492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Type in or paste your text here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6461" y="2948667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(click to edit) INTRODUCTION or ABSTRACT</a:t>
            </a:r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LOO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76461" y="7674416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(click to edit)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241978" y="3341566"/>
            <a:ext cx="628054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latin typeface="+mn-lt"/>
              </a:defRPr>
            </a:lvl1pPr>
            <a:lvl2pPr marL="1304925" indent="0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241977" y="2948667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(click to edit)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13906500" y="3341566"/>
            <a:ext cx="628650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563293" marR="0" indent="-34290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Type in or paste your text here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13906500" y="2948667"/>
            <a:ext cx="6286500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(click to edit)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575984" y="2948667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(click to edit)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0572839" y="7709372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Type in or paste your text here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0572839" y="7322011"/>
            <a:ext cx="628766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(click to edit)  REFERENCES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0575984" y="12921433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(click to edit)  ACKNOWLEDGEMENTS  or  CONTACT</a:t>
            </a:r>
            <a:endParaRPr lang="en-US" dirty="0"/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 hasCustomPrompt="1"/>
          </p:nvPr>
        </p:nvSpPr>
        <p:spPr>
          <a:xfrm>
            <a:off x="576460" y="8094153"/>
            <a:ext cx="627492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1373188" indent="0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Type in or paste your text here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4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5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6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2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noFill/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76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86" hasCustomPrompt="1"/>
          </p:nvPr>
        </p:nvSpPr>
        <p:spPr>
          <a:xfrm>
            <a:off x="20572840" y="3341566"/>
            <a:ext cx="628253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Type in or paste your text here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87" hasCustomPrompt="1"/>
          </p:nvPr>
        </p:nvSpPr>
        <p:spPr>
          <a:xfrm>
            <a:off x="20572839" y="13303950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0" marR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400" baseline="0">
                <a:latin typeface="+mn-lt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marL="0" marR="0" lvl="0" indent="0" algn="l" defTabSz="250794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Type in or paste your text here</a:t>
            </a:r>
          </a:p>
        </p:txBody>
      </p:sp>
      <p:sp>
        <p:nvSpPr>
          <p:cNvPr id="81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DESIGN © </a:t>
            </a:r>
            <a:r>
              <a:rPr lang="en-US" sz="3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2012</a:t>
            </a:r>
            <a:endParaRPr lang="en-US" sz="3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5116" y="3354109"/>
            <a:ext cx="849454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6461" y="2946900"/>
            <a:ext cx="8483204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76461" y="9035724"/>
            <a:ext cx="849554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88799" y="8644569"/>
            <a:ext cx="8483203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471422" y="10733346"/>
            <a:ext cx="8482209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9471422" y="10309786"/>
            <a:ext cx="848220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(click to add)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476384" y="3378398"/>
            <a:ext cx="8482209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471422" y="2946900"/>
            <a:ext cx="8487172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8372337" y="2946900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(click to add)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18372337" y="3354109"/>
            <a:ext cx="848501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18372337" y="8628515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(click to add)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8369192" y="9056044"/>
            <a:ext cx="8488163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18372337" y="12862783"/>
            <a:ext cx="8485018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(click to add)  ACKNOWLEDGEMENTS 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18372337" y="13290312"/>
            <a:ext cx="8488163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0" name="Picture Placeholder 13"/>
          <p:cNvSpPr>
            <a:spLocks noGrp="1"/>
          </p:cNvSpPr>
          <p:nvPr>
            <p:ph type="pic" sz="quarter" idx="15" hasCustomPrompt="1"/>
          </p:nvPr>
        </p:nvSpPr>
        <p:spPr>
          <a:xfrm>
            <a:off x="57150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61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72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75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5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7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8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89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0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1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2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3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4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5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6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7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98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99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0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1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2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12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13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enter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68308" y="3416455"/>
            <a:ext cx="6285508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70789" y="3009246"/>
            <a:ext cx="6280547" cy="382517"/>
          </a:xfrm>
          <a:prstGeom prst="rect">
            <a:avLst/>
          </a:prstGeom>
          <a:solidFill>
            <a:srgbClr val="002855"/>
          </a:solidFill>
        </p:spPr>
        <p:txBody>
          <a:bodyPr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(click to add) INTRODUCTION or ABSTRACT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567812" y="7540814"/>
            <a:ext cx="628650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570293" y="7129339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(click to add)  OBJECTIVES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7241977" y="3432806"/>
            <a:ext cx="12950030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7241977" y="3009246"/>
            <a:ext cx="1295003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(header)  MATERIALS &amp; METHODS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7241977" y="10987984"/>
            <a:ext cx="129500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7241977" y="10560455"/>
            <a:ext cx="12950031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(click to add)  RESULTS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0600583" y="3009246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(click to add)  CONCLUSIONS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 hasCustomPrompt="1"/>
          </p:nvPr>
        </p:nvSpPr>
        <p:spPr>
          <a:xfrm>
            <a:off x="20600583" y="3436775"/>
            <a:ext cx="6279386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20600583" y="7159451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(click to add)  REFERENCES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20599011" y="7586980"/>
            <a:ext cx="62825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 hasCustomPrompt="1"/>
          </p:nvPr>
        </p:nvSpPr>
        <p:spPr>
          <a:xfrm>
            <a:off x="20600583" y="12862784"/>
            <a:ext cx="6279386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none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(click to add)  ACKNOWLEDGEMENTS  or  CONTACT</a:t>
            </a:r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 hasCustomPrompt="1"/>
          </p:nvPr>
        </p:nvSpPr>
        <p:spPr>
          <a:xfrm>
            <a:off x="20599011" y="13290312"/>
            <a:ext cx="6282531" cy="479239"/>
          </a:xfrm>
          <a:prstGeom prst="rect">
            <a:avLst/>
          </a:prstGeom>
        </p:spPr>
        <p:txBody>
          <a:bodyPr wrap="square" lIns="130622" tIns="130622" rIns="130622" bIns="130622">
            <a:spAutoFit/>
          </a:bodyPr>
          <a:lstStyle>
            <a:lvl1pPr marL="195933" indent="-195933">
              <a:buNone/>
              <a:defRPr sz="1400">
                <a:latin typeface="Trebuchet MS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Type in or paste your text here</a:t>
            </a:r>
            <a:endParaRPr lang="en-US" dirty="0"/>
          </a:p>
        </p:txBody>
      </p:sp>
      <p:sp>
        <p:nvSpPr>
          <p:cNvPr id="59" name="Picture Placeholder 13"/>
          <p:cNvSpPr>
            <a:spLocks noGrp="1"/>
          </p:cNvSpPr>
          <p:nvPr>
            <p:ph type="pic" sz="quarter" idx="18" hasCustomPrompt="1"/>
          </p:nvPr>
        </p:nvSpPr>
        <p:spPr>
          <a:xfrm>
            <a:off x="24098250" y="571500"/>
            <a:ext cx="2762250" cy="1257300"/>
          </a:xfrm>
          <a:prstGeom prst="rect">
            <a:avLst/>
          </a:prstGeom>
        </p:spPr>
        <p:txBody>
          <a:bodyPr lIns="52249" tIns="26124" rIns="52249" bIns="26124" anchor="ctr"/>
          <a:lstStyle>
            <a:lvl1pPr algn="ctr"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</a:t>
            </a:r>
            <a:endParaRPr lang="en-US" dirty="0"/>
          </a:p>
        </p:txBody>
      </p:sp>
      <p:sp>
        <p:nvSpPr>
          <p:cNvPr id="83" name="Text Placeholder 76"/>
          <p:cNvSpPr>
            <a:spLocks noGrp="1"/>
          </p:cNvSpPr>
          <p:nvPr>
            <p:ph type="body" sz="quarter" idx="150" hasCustomPrompt="1"/>
          </p:nvPr>
        </p:nvSpPr>
        <p:spPr>
          <a:xfrm>
            <a:off x="3662362" y="1078170"/>
            <a:ext cx="20107276" cy="59823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Tx/>
              <a:buNone/>
              <a:defRPr sz="36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authors</a:t>
            </a:r>
            <a:endParaRPr lang="en-US" dirty="0"/>
          </a:p>
        </p:txBody>
      </p:sp>
      <p:sp>
        <p:nvSpPr>
          <p:cNvPr id="84" name="Text Placeholder 76"/>
          <p:cNvSpPr>
            <a:spLocks noGrp="1"/>
          </p:cNvSpPr>
          <p:nvPr>
            <p:ph type="body" sz="quarter" idx="184" hasCustomPrompt="1"/>
          </p:nvPr>
        </p:nvSpPr>
        <p:spPr>
          <a:xfrm>
            <a:off x="3662362" y="1676399"/>
            <a:ext cx="20107276" cy="6345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2800">
                <a:solidFill>
                  <a:srgbClr val="002855"/>
                </a:solidFill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affiliations</a:t>
            </a:r>
            <a:endParaRPr lang="en-US" dirty="0"/>
          </a:p>
        </p:txBody>
      </p:sp>
      <p:sp>
        <p:nvSpPr>
          <p:cNvPr id="85" name="Text Placeholder 76"/>
          <p:cNvSpPr>
            <a:spLocks noGrp="1"/>
          </p:cNvSpPr>
          <p:nvPr>
            <p:ph type="body" sz="quarter" idx="185" hasCustomPrompt="1"/>
          </p:nvPr>
        </p:nvSpPr>
        <p:spPr>
          <a:xfrm>
            <a:off x="3662362" y="232386"/>
            <a:ext cx="20107276" cy="834414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 sz="4800">
                <a:solidFill>
                  <a:srgbClr val="002855"/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None/>
              <a:defRPr sz="7200"/>
            </a:lvl2pPr>
            <a:lvl3pPr>
              <a:buFontTx/>
              <a:buNone/>
              <a:defRPr sz="7200"/>
            </a:lvl3pPr>
            <a:lvl4pPr>
              <a:buFontTx/>
              <a:buNone/>
              <a:defRPr sz="7200"/>
            </a:lvl4pPr>
            <a:lvl5pPr>
              <a:buFontTx/>
              <a:buNone/>
              <a:defRPr sz="7200"/>
            </a:lvl5pPr>
          </a:lstStyle>
          <a:p>
            <a:pPr lvl="0"/>
            <a:r>
              <a:rPr lang="en-US" dirty="0" smtClean="0"/>
              <a:t>Click here to add title</a:t>
            </a:r>
            <a:endParaRPr lang="en-US" dirty="0"/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9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6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7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90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2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-6498158" y="11802139"/>
            <a:ext cx="6285508" cy="479239"/>
          </a:xfrm>
          <a:prstGeom prst="rect">
            <a:avLst/>
          </a:prstGeom>
          <a:solidFill>
            <a:srgbClr val="002855"/>
          </a:solidFill>
        </p:spPr>
        <p:txBody>
          <a:bodyPr wrap="square" lIns="130622" tIns="130622" rIns="130622" bIns="130622">
            <a:spAutoFit/>
          </a:bodyPr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849043" indent="-326555">
              <a:defRPr sz="1400">
                <a:latin typeface="Trebuchet MS" pitchFamily="34" charset="0"/>
              </a:defRPr>
            </a:lvl2pPr>
            <a:lvl3pPr marL="1175598" indent="-326555">
              <a:defRPr sz="1400">
                <a:latin typeface="Trebuchet MS" pitchFamily="34" charset="0"/>
              </a:defRPr>
            </a:lvl3pPr>
            <a:lvl4pPr marL="1534809" indent="-359211">
              <a:defRPr sz="1400">
                <a:latin typeface="Trebuchet MS" pitchFamily="34" charset="0"/>
              </a:defRPr>
            </a:lvl4pPr>
            <a:lvl5pPr marL="1796053" indent="-261244">
              <a:defRPr sz="1400"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TEXT PLACEHOLDER</a:t>
            </a:r>
            <a:endParaRPr lang="en-US" dirty="0"/>
          </a:p>
        </p:txBody>
      </p:sp>
      <p:sp>
        <p:nvSpPr>
          <p:cNvPr id="106" name="Picture Placeholder 13"/>
          <p:cNvSpPr>
            <a:spLocks noGrp="1"/>
          </p:cNvSpPr>
          <p:nvPr>
            <p:ph type="pic" sz="quarter" idx="11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07" name="Picture Placeholder 13"/>
          <p:cNvSpPr>
            <a:spLocks noGrp="1"/>
          </p:cNvSpPr>
          <p:nvPr>
            <p:ph type="pic" sz="quarter" idx="126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08" name="Picture Placeholder 13"/>
          <p:cNvSpPr>
            <a:spLocks noGrp="1"/>
          </p:cNvSpPr>
          <p:nvPr>
            <p:ph type="pic" sz="quarter" idx="127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09" name="Picture Placeholder 13"/>
          <p:cNvSpPr>
            <a:spLocks noGrp="1"/>
          </p:cNvSpPr>
          <p:nvPr>
            <p:ph type="pic" sz="quarter" idx="128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0" name="Picture Placeholder 13"/>
          <p:cNvSpPr>
            <a:spLocks noGrp="1"/>
          </p:cNvSpPr>
          <p:nvPr>
            <p:ph type="pic" sz="quarter" idx="129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1" name="Picture Placeholder 13"/>
          <p:cNvSpPr>
            <a:spLocks noGrp="1"/>
          </p:cNvSpPr>
          <p:nvPr>
            <p:ph type="pic" sz="quarter" idx="130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2" name="Picture Placeholder 13"/>
          <p:cNvSpPr>
            <a:spLocks noGrp="1"/>
          </p:cNvSpPr>
          <p:nvPr>
            <p:ph type="pic" sz="quarter" idx="131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3" name="Picture Placeholder 13"/>
          <p:cNvSpPr>
            <a:spLocks noGrp="1"/>
          </p:cNvSpPr>
          <p:nvPr>
            <p:ph type="pic" sz="quarter" idx="132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4" name="Picture Placeholder 13"/>
          <p:cNvSpPr>
            <a:spLocks noGrp="1"/>
          </p:cNvSpPr>
          <p:nvPr>
            <p:ph type="pic" sz="quarter" idx="133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5" name="Picture Placeholder 13"/>
          <p:cNvSpPr>
            <a:spLocks noGrp="1"/>
          </p:cNvSpPr>
          <p:nvPr>
            <p:ph type="pic" sz="quarter" idx="134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6" name="Picture Placeholder 13"/>
          <p:cNvSpPr>
            <a:spLocks noGrp="1"/>
          </p:cNvSpPr>
          <p:nvPr>
            <p:ph type="pic" sz="quarter" idx="135" hasCustomPrompt="1"/>
          </p:nvPr>
        </p:nvSpPr>
        <p:spPr>
          <a:xfrm>
            <a:off x="-4702629" y="13737771"/>
            <a:ext cx="2645230" cy="1696247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  <a:effectLst/>
        </p:spPr>
        <p:txBody>
          <a:bodyPr lIns="52249" tIns="26124" rIns="52249" bIns="26124" anchor="ctr"/>
          <a:lstStyle>
            <a:lvl1pPr marL="0" indent="0" algn="ctr">
              <a:buNone/>
              <a:defRPr sz="2300"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PICTURE PLACEHOLDER</a:t>
            </a:r>
            <a:endParaRPr lang="en-US" dirty="0"/>
          </a:p>
        </p:txBody>
      </p:sp>
      <p:sp>
        <p:nvSpPr>
          <p:cNvPr id="117" name="Text Placeholder 5"/>
          <p:cNvSpPr>
            <a:spLocks noGrp="1"/>
          </p:cNvSpPr>
          <p:nvPr>
            <p:ph type="body" sz="quarter" idx="13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18" name="Text Placeholder 5"/>
          <p:cNvSpPr>
            <a:spLocks noGrp="1"/>
          </p:cNvSpPr>
          <p:nvPr>
            <p:ph type="body" sz="quarter" idx="13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19" name="Text Placeholder 5"/>
          <p:cNvSpPr>
            <a:spLocks noGrp="1"/>
          </p:cNvSpPr>
          <p:nvPr>
            <p:ph type="body" sz="quarter" idx="13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6" name="Text Placeholder 5"/>
          <p:cNvSpPr>
            <a:spLocks noGrp="1"/>
          </p:cNvSpPr>
          <p:nvPr>
            <p:ph type="body" sz="quarter" idx="13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7" name="Text Placeholder 5"/>
          <p:cNvSpPr>
            <a:spLocks noGrp="1"/>
          </p:cNvSpPr>
          <p:nvPr>
            <p:ph type="body" sz="quarter" idx="140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8" name="Text Placeholder 5"/>
          <p:cNvSpPr>
            <a:spLocks noGrp="1"/>
          </p:cNvSpPr>
          <p:nvPr>
            <p:ph type="body" sz="quarter" idx="141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29" name="Text Placeholder 5"/>
          <p:cNvSpPr>
            <a:spLocks noGrp="1"/>
          </p:cNvSpPr>
          <p:nvPr>
            <p:ph type="body" sz="quarter" idx="142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0" name="Text Placeholder 5"/>
          <p:cNvSpPr>
            <a:spLocks noGrp="1"/>
          </p:cNvSpPr>
          <p:nvPr>
            <p:ph type="body" sz="quarter" idx="143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1" name="Text Placeholder 5"/>
          <p:cNvSpPr>
            <a:spLocks noGrp="1"/>
          </p:cNvSpPr>
          <p:nvPr>
            <p:ph type="body" sz="quarter" idx="144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2" name="Text Placeholder 5"/>
          <p:cNvSpPr>
            <a:spLocks noGrp="1"/>
          </p:cNvSpPr>
          <p:nvPr>
            <p:ph type="body" sz="quarter" idx="145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3" name="Text Placeholder 5"/>
          <p:cNvSpPr>
            <a:spLocks noGrp="1"/>
          </p:cNvSpPr>
          <p:nvPr>
            <p:ph type="body" sz="quarter" idx="146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4" name="Text Placeholder 5"/>
          <p:cNvSpPr>
            <a:spLocks noGrp="1"/>
          </p:cNvSpPr>
          <p:nvPr>
            <p:ph type="body" sz="quarter" idx="147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5" name="Text Placeholder 5"/>
          <p:cNvSpPr>
            <a:spLocks noGrp="1"/>
          </p:cNvSpPr>
          <p:nvPr>
            <p:ph type="body" sz="quarter" idx="148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  <p:sp>
        <p:nvSpPr>
          <p:cNvPr id="136" name="Text Placeholder 5"/>
          <p:cNvSpPr>
            <a:spLocks noGrp="1"/>
          </p:cNvSpPr>
          <p:nvPr>
            <p:ph type="body" sz="quarter" idx="149" hasCustomPrompt="1"/>
          </p:nvPr>
        </p:nvSpPr>
        <p:spPr>
          <a:xfrm>
            <a:off x="-6494189" y="10221631"/>
            <a:ext cx="6281539" cy="382517"/>
          </a:xfrm>
          <a:prstGeom prst="rect">
            <a:avLst/>
          </a:prstGeom>
          <a:solidFill>
            <a:srgbClr val="002855"/>
          </a:solidFill>
        </p:spPr>
        <p:txBody>
          <a:bodyPr wrap="square" lIns="52249" tIns="52249" rIns="52249" bIns="52249" anchor="ctr" anchorCtr="0">
            <a:spAutoFit/>
          </a:bodyPr>
          <a:lstStyle>
            <a:lvl1pPr algn="ctr">
              <a:buNone/>
              <a:defRPr sz="1800" b="1" u="sng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SECTION HEADER PLACEHOLDER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://www.facebook.com/pages/PosterPresentationscom/217914411419?v=app_4949752878&amp;ref=ts" TargetMode="External"/><Relationship Id="rId6" Type="http://schemas.openxmlformats.org/officeDocument/2006/relationships/image" Target="../media/image3.jpe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facebook.com/pages/PosterPresentationscom/217914411419?v=app_4949752878&amp;ref=ts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hyperlink" Target="http://www.facebook.com/pages/PosterPresentationscom/217914411419?v=app_4949752878&amp;ref=ts" TargetMode="External"/><Relationship Id="rId5" Type="http://schemas.openxmlformats.org/officeDocument/2006/relationships/image" Target="../media/image3.jpe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 smtClean="0">
              <a:latin typeface="Trebuchet MS" pitchFamily="34" charset="0"/>
            </a:endParaRPr>
          </a:p>
          <a:p>
            <a:pPr defTabSz="3765639"/>
            <a:r>
              <a:rPr lang="en-US" sz="1800" dirty="0" smtClean="0">
                <a:latin typeface="Trebuchet MS" pitchFamily="34" charset="0"/>
              </a:rPr>
              <a:t>This PowerPoint</a:t>
            </a:r>
            <a:r>
              <a:rPr lang="en-US" sz="1800" baseline="0" dirty="0" smtClean="0">
                <a:latin typeface="Trebuchet MS" pitchFamily="34" charset="0"/>
              </a:rPr>
              <a:t> </a:t>
            </a:r>
            <a:r>
              <a:rPr lang="en-US" sz="1800" dirty="0" smtClean="0">
                <a:latin typeface="Trebuchet MS" pitchFamily="34" charset="0"/>
              </a:rPr>
              <a:t>2007 template produces</a:t>
            </a:r>
            <a:r>
              <a:rPr lang="en-US" sz="1800" baseline="0" dirty="0" smtClean="0">
                <a:latin typeface="Trebuchet MS" pitchFamily="34" charset="0"/>
              </a:rPr>
              <a:t> </a:t>
            </a:r>
            <a:r>
              <a:rPr lang="en-US" sz="1800" dirty="0" smtClean="0">
                <a:latin typeface="Trebuchet MS" pitchFamily="34" charset="0"/>
              </a:rPr>
              <a:t>a 36”x60” professional  poster</a:t>
            </a:r>
            <a:r>
              <a:rPr lang="en-US" sz="1800" smtClean="0">
                <a:latin typeface="Trebuchet MS" pitchFamily="34" charset="0"/>
              </a:rPr>
              <a:t>. You</a:t>
            </a:r>
            <a:r>
              <a:rPr lang="en-US" sz="1800" baseline="0" smtClean="0">
                <a:latin typeface="Trebuchet MS" pitchFamily="34" charset="0"/>
              </a:rPr>
              <a:t> can u</a:t>
            </a:r>
            <a:r>
              <a:rPr lang="en-US" sz="1800" smtClean="0">
                <a:latin typeface="Trebuchet MS" pitchFamily="34" charset="0"/>
              </a:rPr>
              <a:t>se</a:t>
            </a:r>
            <a:r>
              <a:rPr lang="en-US" sz="1800" baseline="0" smtClean="0">
                <a:latin typeface="Trebuchet MS" pitchFamily="34" charset="0"/>
              </a:rPr>
              <a:t> it to create your research poster and </a:t>
            </a:r>
            <a:r>
              <a:rPr lang="en-US" sz="1800" smtClean="0">
                <a:latin typeface="Trebuchet MS" pitchFamily="34" charset="0"/>
              </a:rPr>
              <a:t>save valuable time placing titles, subtitles,</a:t>
            </a:r>
            <a:r>
              <a:rPr lang="en-US" sz="1800" baseline="0" smtClean="0">
                <a:latin typeface="Trebuchet MS" pitchFamily="34" charset="0"/>
              </a:rPr>
              <a:t> text, and graphics</a:t>
            </a:r>
            <a:r>
              <a:rPr lang="en-US" sz="1800" smtClean="0">
                <a:latin typeface="Trebuchet MS" pitchFamily="34" charset="0"/>
              </a:rPr>
              <a:t>. </a:t>
            </a:r>
            <a:endParaRPr lang="en-US" sz="1800" dirty="0" smtClean="0">
              <a:latin typeface="Trebuchet MS" pitchFamily="34" charset="0"/>
            </a:endParaRPr>
          </a:p>
          <a:p>
            <a:pPr defTabSz="4389219"/>
            <a:endParaRPr lang="en-US" sz="1800" dirty="0" smtClean="0">
              <a:latin typeface="Trebuchet MS" pitchFamily="34" charset="0"/>
            </a:endParaRPr>
          </a:p>
          <a:p>
            <a:pPr defTabSz="4389219"/>
            <a:r>
              <a:rPr lang="en-US" sz="1800" dirty="0" smtClean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 smtClean="0">
              <a:latin typeface="Trebuchet MS" pitchFamily="34" charset="0"/>
            </a:endParaRPr>
          </a:p>
          <a:p>
            <a:pPr defTabSz="4389219"/>
            <a:r>
              <a:rPr lang="en-US" sz="1800" dirty="0" smtClean="0">
                <a:latin typeface="Trebuchet MS" pitchFamily="34" charset="0"/>
              </a:rPr>
              <a:t>To view our template tutorials, go online to </a:t>
            </a:r>
            <a:r>
              <a:rPr lang="en-US" sz="18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 smtClean="0">
                <a:latin typeface="Trebuchet MS" pitchFamily="34" charset="0"/>
              </a:rPr>
              <a:t>and click on </a:t>
            </a:r>
            <a:r>
              <a:rPr lang="en-US" sz="1800" dirty="0" smtClean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 smtClean="0">
              <a:latin typeface="Trebuchet MS" pitchFamily="34" charset="0"/>
            </a:endParaRPr>
          </a:p>
          <a:p>
            <a:pPr defTabSz="4389219"/>
            <a:r>
              <a:rPr lang="en-US" sz="1800" dirty="0" smtClean="0">
                <a:latin typeface="Trebuchet MS" pitchFamily="34" charset="0"/>
              </a:rPr>
              <a:t>When</a:t>
            </a:r>
            <a:r>
              <a:rPr lang="en-US" sz="1800" baseline="0" dirty="0" smtClean="0">
                <a:latin typeface="Trebuchet MS" pitchFamily="34" charset="0"/>
              </a:rPr>
              <a:t> you are ready to</a:t>
            </a:r>
            <a:r>
              <a:rPr lang="en-US" sz="1800" dirty="0" smtClean="0">
                <a:latin typeface="Trebuchet MS" pitchFamily="34" charset="0"/>
              </a:rPr>
              <a:t> </a:t>
            </a:r>
            <a:r>
              <a:rPr lang="en-US" sz="1800" baseline="0" dirty="0" smtClean="0">
                <a:latin typeface="Trebuchet MS" pitchFamily="34" charset="0"/>
              </a:rPr>
              <a:t> print your poster</a:t>
            </a:r>
            <a:r>
              <a:rPr lang="en-US" sz="1800" dirty="0" smtClean="0">
                <a:latin typeface="Trebuchet MS" pitchFamily="34" charset="0"/>
              </a:rPr>
              <a:t>,</a:t>
            </a:r>
            <a:r>
              <a:rPr lang="en-US" sz="1800" baseline="0" dirty="0" smtClean="0">
                <a:latin typeface="Trebuchet MS" pitchFamily="34" charset="0"/>
              </a:rPr>
              <a:t> go online to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 smtClean="0">
                <a:solidFill>
                  <a:schemeClr val="bg1"/>
                </a:solidFill>
                <a:latin typeface="Trebuchet MS" pitchFamily="34" charset="0"/>
              </a:rPr>
              <a:t>.</a:t>
            </a:r>
            <a:r>
              <a:rPr lang="en-US" sz="1800" dirty="0" smtClean="0">
                <a:latin typeface="Trebuchet MS" pitchFamily="34" charset="0"/>
              </a:rPr>
              <a:t/>
            </a:r>
            <a:br>
              <a:rPr lang="en-US" sz="1800" dirty="0" smtClean="0">
                <a:latin typeface="Trebuchet MS" pitchFamily="34" charset="0"/>
              </a:rPr>
            </a:br>
            <a:endParaRPr lang="en-US" sz="1800" dirty="0" smtClean="0">
              <a:latin typeface="Trebuchet MS" pitchFamily="34" charset="0"/>
            </a:endParaRPr>
          </a:p>
          <a:p>
            <a:pPr algn="l" defTabSz="3765639"/>
            <a:r>
              <a:rPr lang="en-US" sz="1800" b="1" dirty="0" smtClean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 smtClean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 smtClean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 smtClean="0">
                <a:latin typeface="Trebuchet MS" pitchFamily="34" charset="0"/>
              </a:rPr>
              <a:t> </a:t>
            </a:r>
            <a:endParaRPr lang="en-US" sz="23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Trebuchet MS" pitchFamily="34" charset="0"/>
              </a:rPr>
              <a:t>To</a:t>
            </a:r>
            <a:r>
              <a:rPr lang="en-US" sz="1800" baseline="0" dirty="0" smtClean="0">
                <a:latin typeface="Trebuchet MS" pitchFamily="34" charset="0"/>
              </a:rPr>
              <a:t> add text, c</a:t>
            </a:r>
            <a:r>
              <a:rPr lang="en-US" sz="1800" dirty="0" smtClean="0">
                <a:latin typeface="Trebuchet MS" pitchFamily="34" charset="0"/>
              </a:rPr>
              <a:t>lick inside</a:t>
            </a:r>
            <a:r>
              <a:rPr lang="en-US" sz="1800" baseline="0" dirty="0" smtClean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 smtClean="0">
                <a:latin typeface="Trebuchet MS" pitchFamily="34" charset="0"/>
              </a:rPr>
              <a:t>once</a:t>
            </a:r>
            <a:r>
              <a:rPr lang="en-US" sz="1800" baseline="0" dirty="0" smtClean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 smtClean="0">
                <a:latin typeface="Trebuchet MS" pitchFamily="34" charset="0"/>
              </a:rPr>
              <a:t>once</a:t>
            </a:r>
            <a:r>
              <a:rPr lang="en-US" sz="1800" baseline="0" dirty="0" smtClean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 smtClean="0">
              <a:latin typeface="Trebuchet MS" pitchFamily="34" charset="0"/>
            </a:endParaRPr>
          </a:p>
          <a:p>
            <a:pPr defTabSz="3765639"/>
            <a:r>
              <a:rPr lang="en-US" sz="18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 smtClean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 smtClean="0">
              <a:latin typeface="Trebuchet MS" pitchFamily="34" charset="0"/>
            </a:endParaRPr>
          </a:p>
          <a:p>
            <a:pPr defTabSz="4389219"/>
            <a:endParaRPr lang="en-US" sz="1800" dirty="0" smtClean="0">
              <a:latin typeface="Trebuchet MS" pitchFamily="34" charset="0"/>
            </a:endParaRPr>
          </a:p>
          <a:p>
            <a:pPr defTabSz="4389219"/>
            <a:endParaRPr lang="en-US" sz="1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 smtClean="0">
              <a:latin typeface="Trebuchet MS" pitchFamily="34" charset="0"/>
            </a:endParaRPr>
          </a:p>
          <a:p>
            <a:pPr defTabSz="4389219"/>
            <a:endParaRPr lang="en-US" sz="1800" baseline="0" dirty="0" smtClean="0">
              <a:latin typeface="Trebuchet MS" pitchFamily="34" charset="0"/>
            </a:endParaRPr>
          </a:p>
          <a:p>
            <a:pPr defTabSz="4389219"/>
            <a:endParaRPr lang="en-US" sz="1800" baseline="0" dirty="0" smtClean="0">
              <a:latin typeface="Trebuchet MS" pitchFamily="34" charset="0"/>
            </a:endParaRPr>
          </a:p>
          <a:p>
            <a:pPr defTabSz="4389219"/>
            <a:endParaRPr lang="en-US" sz="18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 smtClean="0">
              <a:latin typeface="Trebuchet MS" pitchFamily="34" charset="0"/>
            </a:endParaRPr>
          </a:p>
          <a:p>
            <a:pPr defTabSz="4389219"/>
            <a:endParaRPr lang="en-US" sz="1800" baseline="0" dirty="0" smtClean="0">
              <a:latin typeface="Trebuchet MS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 smtClean="0">
              <a:latin typeface="Trebuchet MS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3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3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576461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 smtClean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 smtClean="0">
                <a:latin typeface="Trebuchet MS" pitchFamily="34" charset="0"/>
              </a:rPr>
              <a:t>This PowerPoint</a:t>
            </a:r>
            <a:r>
              <a:rPr lang="en-US" sz="18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 smtClean="0">
                <a:latin typeface="Trebuchet MS" pitchFamily="34" charset="0"/>
              </a:rPr>
            </a:br>
            <a:r>
              <a:rPr lang="en-US" sz="18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 smtClean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 smtClean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 smtClean="0">
              <a:latin typeface="Trebuchet MS" pitchFamily="34" charset="0"/>
            </a:endParaRPr>
          </a:p>
          <a:p>
            <a:pPr algn="ctr"/>
            <a:endParaRPr lang="en-US" sz="1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 smtClean="0">
                <a:latin typeface="Trebuchet MS" pitchFamily="34" charset="0"/>
              </a:rPr>
              <a:t>Go to the </a:t>
            </a:r>
            <a:r>
              <a:rPr lang="en-US" sz="18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 smtClean="0">
                <a:latin typeface="Trebuchet MS" pitchFamily="34" charset="0"/>
              </a:rPr>
            </a:br>
            <a:endParaRPr lang="en-US" sz="1800" baseline="0" dirty="0" smtClean="0">
              <a:latin typeface="Trebuchet MS" pitchFamily="34" charset="0"/>
            </a:endParaRPr>
          </a:p>
          <a:p>
            <a:pPr defTabSz="2689420"/>
            <a:endParaRPr lang="en-US" sz="18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 smtClean="0">
                <a:latin typeface="Trebuchet MS" pitchFamily="34" charset="0"/>
              </a:rPr>
              <a:t>This template has four </a:t>
            </a:r>
            <a:r>
              <a:rPr lang="en-US" sz="1800" baseline="0" dirty="0" smtClean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 smtClean="0">
                <a:latin typeface="Trebuchet MS" pitchFamily="34" charset="0"/>
              </a:rPr>
              <a:t>column layouts.   </a:t>
            </a:r>
            <a:r>
              <a:rPr lang="en-US" sz="1800" u="sng" baseline="0" dirty="0" smtClean="0">
                <a:latin typeface="Trebuchet MS" pitchFamily="34" charset="0"/>
              </a:rPr>
              <a:t>Right-click</a:t>
            </a:r>
            <a:r>
              <a:rPr lang="en-US" sz="1800" baseline="0" dirty="0" smtClean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 smtClean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 smtClean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 smtClean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 smtClean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 smtClean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 smtClean="0">
              <a:latin typeface="Trebuchet MS" pitchFamily="34" charset="0"/>
            </a:endParaRPr>
          </a:p>
          <a:p>
            <a:pPr defTabSz="2689420"/>
            <a:r>
              <a:rPr lang="en-US" sz="18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 smtClean="0">
                <a:latin typeface="Trebuchet MS" pitchFamily="34" charset="0"/>
              </a:rPr>
              <a:t>TEXT: </a:t>
            </a:r>
            <a:r>
              <a:rPr lang="en-US" sz="18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 smtClean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 smtClean="0">
                <a:latin typeface="Trebuchet MS" pitchFamily="34" charset="0"/>
              </a:rPr>
              <a:t>PHOTOS: </a:t>
            </a:r>
            <a:r>
              <a:rPr lang="en-US" sz="18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 smtClean="0">
                <a:latin typeface="Trebuchet MS" pitchFamily="34" charset="0"/>
              </a:rPr>
              <a:t>first</a:t>
            </a:r>
            <a:r>
              <a:rPr lang="en-US" sz="18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 smtClean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 smtClean="0">
                <a:latin typeface="Trebuchet MS" pitchFamily="34" charset="0"/>
              </a:rPr>
              <a:t>TABLES: </a:t>
            </a:r>
            <a:r>
              <a:rPr lang="en-US" sz="1800" baseline="0" dirty="0" smtClean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 smtClean="0">
                <a:latin typeface="Trebuchet MS" pitchFamily="34" charset="0"/>
              </a:rPr>
              <a:t>right-click</a:t>
            </a:r>
            <a:r>
              <a:rPr lang="en-US" sz="1800" baseline="0" dirty="0" smtClean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 smtClean="0">
              <a:latin typeface="Trebuchet MS" pitchFamily="34" charset="0"/>
            </a:endParaRPr>
          </a:p>
          <a:p>
            <a:pPr defTabSz="2689420"/>
            <a:endParaRPr lang="en-US" sz="1800" baseline="0" dirty="0" smtClean="0">
              <a:latin typeface="Trebuchet MS" pitchFamily="34" charset="0"/>
            </a:endParaRPr>
          </a:p>
          <a:p>
            <a:pPr defTabSz="2689420"/>
            <a:r>
              <a:rPr lang="en-US" sz="18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 smtClean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 smtClean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 smtClean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 smtClean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 smtClean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 smtClean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 smtClean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   </a:t>
            </a:r>
            <a:r>
              <a:rPr lang="en-US" sz="1800" dirty="0" smtClean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 smtClean="0">
                <a:solidFill>
                  <a:schemeClr val="bg1"/>
                </a:solidFill>
              </a:rPr>
              <a:t> Unit C</a:t>
            </a:r>
            <a:br>
              <a:rPr lang="en-US" sz="1800" baseline="0" dirty="0" smtClean="0">
                <a:solidFill>
                  <a:schemeClr val="bg1"/>
                </a:solidFill>
              </a:rPr>
            </a:br>
            <a:r>
              <a:rPr lang="en-US" sz="1800" baseline="0" dirty="0" smtClean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 smtClean="0">
                <a:solidFill>
                  <a:schemeClr val="bg1"/>
                </a:solidFill>
              </a:rPr>
            </a:br>
            <a:r>
              <a:rPr lang="en-US" sz="1800" baseline="0" dirty="0" smtClean="0">
                <a:solidFill>
                  <a:schemeClr val="bg1"/>
                </a:solidFill>
              </a:rPr>
              <a:t>    </a:t>
            </a:r>
            <a:r>
              <a:rPr lang="en-US" sz="18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28" name="Rounded Rectangle 27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3" name="Picture 32" descr="http://t2.gstatic.com/images?q=tbn:ANd9GcR4APHC6TT9w54M2zn_pvCiBxUNcspYPoVxirLRphBoJabfSvu7zw">
              <a:hlinkClick r:id="rId5"/>
            </p:cNvPr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5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1" name="Straight Connector 40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rgbClr val="0028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79" y="615971"/>
            <a:ext cx="2761491" cy="1261874"/>
          </a:xfrm>
          <a:prstGeom prst="rect">
            <a:avLst/>
          </a:prstGeom>
        </p:spPr>
      </p:pic>
      <p:sp>
        <p:nvSpPr>
          <p:cNvPr id="37" name="Rectangle 33"/>
          <p:cNvSpPr>
            <a:spLocks noChangeArrowheads="1"/>
          </p:cNvSpPr>
          <p:nvPr userDrawn="1"/>
        </p:nvSpPr>
        <p:spPr bwMode="auto">
          <a:xfrm>
            <a:off x="7241249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8" name="Rectangle 33"/>
          <p:cNvSpPr>
            <a:spLocks noChangeArrowheads="1"/>
          </p:cNvSpPr>
          <p:nvPr userDrawn="1"/>
        </p:nvSpPr>
        <p:spPr bwMode="auto">
          <a:xfrm>
            <a:off x="13906037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9" name="Rectangle 33"/>
          <p:cNvSpPr>
            <a:spLocks noChangeArrowheads="1"/>
          </p:cNvSpPr>
          <p:nvPr userDrawn="1"/>
        </p:nvSpPr>
        <p:spPr bwMode="auto">
          <a:xfrm>
            <a:off x="20570825" y="2649220"/>
            <a:ext cx="6286500" cy="13373100"/>
          </a:xfrm>
          <a:prstGeom prst="roundRect">
            <a:avLst>
              <a:gd name="adj" fmla="val 3980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38690" y="1611630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3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3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2988" y="2628900"/>
            <a:ext cx="26286024" cy="13373100"/>
            <a:chOff x="571500" y="2628900"/>
            <a:chExt cx="26286024" cy="13373100"/>
          </a:xfrm>
        </p:grpSpPr>
        <p:sp>
          <p:nvSpPr>
            <p:cNvPr id="8" name="Rectangle 33"/>
            <p:cNvSpPr>
              <a:spLocks noChangeArrowheads="1"/>
            </p:cNvSpPr>
            <p:nvPr/>
          </p:nvSpPr>
          <p:spPr bwMode="auto">
            <a:xfrm>
              <a:off x="571500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Rectangle 33"/>
            <p:cNvSpPr>
              <a:spLocks noChangeArrowheads="1"/>
            </p:cNvSpPr>
            <p:nvPr userDrawn="1"/>
          </p:nvSpPr>
          <p:spPr bwMode="auto">
            <a:xfrm>
              <a:off x="9469084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Rectangle 33"/>
            <p:cNvSpPr>
              <a:spLocks noChangeArrowheads="1"/>
            </p:cNvSpPr>
            <p:nvPr userDrawn="1"/>
          </p:nvSpPr>
          <p:spPr bwMode="auto">
            <a:xfrm>
              <a:off x="18366667" y="2628900"/>
              <a:ext cx="8490857" cy="13373100"/>
            </a:xfrm>
            <a:prstGeom prst="roundRect">
              <a:avLst>
                <a:gd name="adj" fmla="val 2983"/>
              </a:avLst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52249" tIns="26124" rIns="52249" bIns="26124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 smtClean="0">
              <a:latin typeface="Trebuchet MS" pitchFamily="34" charset="0"/>
            </a:endParaRPr>
          </a:p>
          <a:p>
            <a:pPr defTabSz="3765639"/>
            <a:r>
              <a:rPr lang="en-US" sz="1800" dirty="0" smtClean="0">
                <a:latin typeface="Trebuchet MS" pitchFamily="34" charset="0"/>
              </a:rPr>
              <a:t>This PowerPoint</a:t>
            </a:r>
            <a:r>
              <a:rPr lang="en-US" sz="1800" baseline="0" dirty="0" smtClean="0">
                <a:latin typeface="Trebuchet MS" pitchFamily="34" charset="0"/>
              </a:rPr>
              <a:t> </a:t>
            </a:r>
            <a:r>
              <a:rPr lang="en-US" sz="1800" dirty="0" smtClean="0">
                <a:latin typeface="Trebuchet MS" pitchFamily="34" charset="0"/>
              </a:rPr>
              <a:t>2007 template produces</a:t>
            </a:r>
            <a:r>
              <a:rPr lang="en-US" sz="1800" baseline="0" dirty="0" smtClean="0">
                <a:latin typeface="Trebuchet MS" pitchFamily="34" charset="0"/>
              </a:rPr>
              <a:t> </a:t>
            </a:r>
            <a:r>
              <a:rPr lang="en-US" sz="1800" dirty="0" smtClean="0">
                <a:latin typeface="Trebuchet MS" pitchFamily="34" charset="0"/>
              </a:rPr>
              <a:t>a 36”x60” professional  poster</a:t>
            </a:r>
            <a:r>
              <a:rPr lang="en-US" sz="1800" smtClean="0">
                <a:latin typeface="Trebuchet MS" pitchFamily="34" charset="0"/>
              </a:rPr>
              <a:t>. You</a:t>
            </a:r>
            <a:r>
              <a:rPr lang="en-US" sz="1800" baseline="0" smtClean="0">
                <a:latin typeface="Trebuchet MS" pitchFamily="34" charset="0"/>
              </a:rPr>
              <a:t> can u</a:t>
            </a:r>
            <a:r>
              <a:rPr lang="en-US" sz="1800" smtClean="0">
                <a:latin typeface="Trebuchet MS" pitchFamily="34" charset="0"/>
              </a:rPr>
              <a:t>se</a:t>
            </a:r>
            <a:r>
              <a:rPr lang="en-US" sz="1800" baseline="0" smtClean="0">
                <a:latin typeface="Trebuchet MS" pitchFamily="34" charset="0"/>
              </a:rPr>
              <a:t> it to create your research poster and </a:t>
            </a:r>
            <a:r>
              <a:rPr lang="en-US" sz="1800" smtClean="0">
                <a:latin typeface="Trebuchet MS" pitchFamily="34" charset="0"/>
              </a:rPr>
              <a:t>save valuable time placing titles, subtitles,</a:t>
            </a:r>
            <a:r>
              <a:rPr lang="en-US" sz="1800" baseline="0" smtClean="0">
                <a:latin typeface="Trebuchet MS" pitchFamily="34" charset="0"/>
              </a:rPr>
              <a:t> text, and graphics</a:t>
            </a:r>
            <a:r>
              <a:rPr lang="en-US" sz="1800" smtClean="0">
                <a:latin typeface="Trebuchet MS" pitchFamily="34" charset="0"/>
              </a:rPr>
              <a:t>. </a:t>
            </a:r>
            <a:endParaRPr lang="en-US" sz="1800" dirty="0" smtClean="0">
              <a:latin typeface="Trebuchet MS" pitchFamily="34" charset="0"/>
            </a:endParaRPr>
          </a:p>
          <a:p>
            <a:pPr defTabSz="4389219"/>
            <a:endParaRPr lang="en-US" sz="1800" dirty="0" smtClean="0">
              <a:latin typeface="Trebuchet MS" pitchFamily="34" charset="0"/>
            </a:endParaRPr>
          </a:p>
          <a:p>
            <a:pPr defTabSz="4389219"/>
            <a:r>
              <a:rPr lang="en-US" sz="1800" dirty="0" smtClean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 smtClean="0">
              <a:latin typeface="Trebuchet MS" pitchFamily="34" charset="0"/>
            </a:endParaRPr>
          </a:p>
          <a:p>
            <a:pPr defTabSz="4389219"/>
            <a:r>
              <a:rPr lang="en-US" sz="1800" dirty="0" smtClean="0">
                <a:latin typeface="Trebuchet MS" pitchFamily="34" charset="0"/>
              </a:rPr>
              <a:t>To view our template tutorials, go online to </a:t>
            </a:r>
            <a:r>
              <a:rPr lang="en-US" sz="18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 smtClean="0">
                <a:latin typeface="Trebuchet MS" pitchFamily="34" charset="0"/>
              </a:rPr>
              <a:t>and click on </a:t>
            </a:r>
            <a:r>
              <a:rPr lang="en-US" sz="1800" dirty="0" smtClean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 smtClean="0">
              <a:latin typeface="Trebuchet MS" pitchFamily="34" charset="0"/>
            </a:endParaRPr>
          </a:p>
          <a:p>
            <a:pPr defTabSz="4389219"/>
            <a:r>
              <a:rPr lang="en-US" sz="1800" dirty="0" smtClean="0">
                <a:latin typeface="Trebuchet MS" pitchFamily="34" charset="0"/>
              </a:rPr>
              <a:t>When</a:t>
            </a:r>
            <a:r>
              <a:rPr lang="en-US" sz="1800" baseline="0" dirty="0" smtClean="0">
                <a:latin typeface="Trebuchet MS" pitchFamily="34" charset="0"/>
              </a:rPr>
              <a:t> you are ready to</a:t>
            </a:r>
            <a:r>
              <a:rPr lang="en-US" sz="1800" dirty="0" smtClean="0">
                <a:latin typeface="Trebuchet MS" pitchFamily="34" charset="0"/>
              </a:rPr>
              <a:t> </a:t>
            </a:r>
            <a:r>
              <a:rPr lang="en-US" sz="1800" baseline="0" dirty="0" smtClean="0">
                <a:latin typeface="Trebuchet MS" pitchFamily="34" charset="0"/>
              </a:rPr>
              <a:t> print your poster</a:t>
            </a:r>
            <a:r>
              <a:rPr lang="en-US" sz="1800" dirty="0" smtClean="0">
                <a:latin typeface="Trebuchet MS" pitchFamily="34" charset="0"/>
              </a:rPr>
              <a:t>,</a:t>
            </a:r>
            <a:r>
              <a:rPr lang="en-US" sz="1800" baseline="0" dirty="0" smtClean="0">
                <a:latin typeface="Trebuchet MS" pitchFamily="34" charset="0"/>
              </a:rPr>
              <a:t> go online to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 smtClean="0">
                <a:solidFill>
                  <a:schemeClr val="bg1"/>
                </a:solidFill>
                <a:latin typeface="Trebuchet MS" pitchFamily="34" charset="0"/>
              </a:rPr>
              <a:t>.</a:t>
            </a:r>
            <a:r>
              <a:rPr lang="en-US" sz="1800" dirty="0" smtClean="0">
                <a:latin typeface="Trebuchet MS" pitchFamily="34" charset="0"/>
              </a:rPr>
              <a:t/>
            </a:r>
            <a:br>
              <a:rPr lang="en-US" sz="1800" dirty="0" smtClean="0">
                <a:latin typeface="Trebuchet MS" pitchFamily="34" charset="0"/>
              </a:rPr>
            </a:br>
            <a:endParaRPr lang="en-US" sz="1800" dirty="0" smtClean="0">
              <a:latin typeface="Trebuchet MS" pitchFamily="34" charset="0"/>
            </a:endParaRPr>
          </a:p>
          <a:p>
            <a:pPr algn="l" defTabSz="3765639"/>
            <a:r>
              <a:rPr lang="en-US" sz="1800" b="1" dirty="0" smtClean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 smtClean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 smtClean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 smtClean="0">
                <a:latin typeface="Trebuchet MS" pitchFamily="34" charset="0"/>
              </a:rPr>
              <a:t> </a:t>
            </a:r>
            <a:endParaRPr lang="en-US" sz="23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Trebuchet MS" pitchFamily="34" charset="0"/>
              </a:rPr>
              <a:t>To</a:t>
            </a:r>
            <a:r>
              <a:rPr lang="en-US" sz="1800" baseline="0" dirty="0" smtClean="0">
                <a:latin typeface="Trebuchet MS" pitchFamily="34" charset="0"/>
              </a:rPr>
              <a:t> add text, c</a:t>
            </a:r>
            <a:r>
              <a:rPr lang="en-US" sz="1800" dirty="0" smtClean="0">
                <a:latin typeface="Trebuchet MS" pitchFamily="34" charset="0"/>
              </a:rPr>
              <a:t>lick inside</a:t>
            </a:r>
            <a:r>
              <a:rPr lang="en-US" sz="1800" baseline="0" dirty="0" smtClean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 smtClean="0">
                <a:latin typeface="Trebuchet MS" pitchFamily="34" charset="0"/>
              </a:rPr>
              <a:t>once</a:t>
            </a:r>
            <a:r>
              <a:rPr lang="en-US" sz="1800" baseline="0" dirty="0" smtClean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 smtClean="0">
                <a:latin typeface="Trebuchet MS" pitchFamily="34" charset="0"/>
              </a:rPr>
              <a:t>once</a:t>
            </a:r>
            <a:r>
              <a:rPr lang="en-US" sz="1800" baseline="0" dirty="0" smtClean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 smtClean="0">
              <a:latin typeface="Trebuchet MS" pitchFamily="34" charset="0"/>
            </a:endParaRPr>
          </a:p>
          <a:p>
            <a:pPr defTabSz="3765639"/>
            <a:r>
              <a:rPr lang="en-US" sz="18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 smtClean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 smtClean="0">
              <a:latin typeface="Trebuchet MS" pitchFamily="34" charset="0"/>
            </a:endParaRPr>
          </a:p>
          <a:p>
            <a:pPr defTabSz="4389219"/>
            <a:endParaRPr lang="en-US" sz="1800" dirty="0" smtClean="0">
              <a:latin typeface="Trebuchet MS" pitchFamily="34" charset="0"/>
            </a:endParaRPr>
          </a:p>
          <a:p>
            <a:pPr defTabSz="4389219"/>
            <a:endParaRPr lang="en-US" sz="1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 smtClean="0">
              <a:latin typeface="Trebuchet MS" pitchFamily="34" charset="0"/>
            </a:endParaRPr>
          </a:p>
          <a:p>
            <a:pPr defTabSz="4389219"/>
            <a:endParaRPr lang="en-US" sz="1800" baseline="0" dirty="0" smtClean="0">
              <a:latin typeface="Trebuchet MS" pitchFamily="34" charset="0"/>
            </a:endParaRPr>
          </a:p>
          <a:p>
            <a:pPr defTabSz="4389219"/>
            <a:endParaRPr lang="en-US" sz="1800" baseline="0" dirty="0" smtClean="0">
              <a:latin typeface="Trebuchet MS" pitchFamily="34" charset="0"/>
            </a:endParaRPr>
          </a:p>
          <a:p>
            <a:pPr defTabSz="4389219"/>
            <a:endParaRPr lang="en-US" sz="18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 smtClean="0">
              <a:latin typeface="Trebuchet MS" pitchFamily="34" charset="0"/>
            </a:endParaRPr>
          </a:p>
          <a:p>
            <a:pPr defTabSz="4389219"/>
            <a:endParaRPr lang="en-US" sz="1800" baseline="0" dirty="0" smtClean="0">
              <a:latin typeface="Trebuchet MS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 smtClean="0">
              <a:latin typeface="Trebuchet MS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38" name="Group 37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40" name="Rounded Rectangle 39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41" name="Picture 40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42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 smtClean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 smtClean="0">
                <a:latin typeface="Trebuchet MS" pitchFamily="34" charset="0"/>
              </a:rPr>
              <a:t>This PowerPoint</a:t>
            </a:r>
            <a:r>
              <a:rPr lang="en-US" sz="18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 smtClean="0">
                <a:latin typeface="Trebuchet MS" pitchFamily="34" charset="0"/>
              </a:rPr>
            </a:br>
            <a:r>
              <a:rPr lang="en-US" sz="18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 smtClean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 smtClean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 smtClean="0">
              <a:latin typeface="Trebuchet MS" pitchFamily="34" charset="0"/>
            </a:endParaRPr>
          </a:p>
          <a:p>
            <a:pPr algn="ctr"/>
            <a:endParaRPr lang="en-US" sz="1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 smtClean="0">
                <a:latin typeface="Trebuchet MS" pitchFamily="34" charset="0"/>
              </a:rPr>
              <a:t>Go to the </a:t>
            </a:r>
            <a:r>
              <a:rPr lang="en-US" sz="18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 smtClean="0">
                <a:latin typeface="Trebuchet MS" pitchFamily="34" charset="0"/>
              </a:rPr>
            </a:br>
            <a:endParaRPr lang="en-US" sz="1800" baseline="0" dirty="0" smtClean="0">
              <a:latin typeface="Trebuchet MS" pitchFamily="34" charset="0"/>
            </a:endParaRPr>
          </a:p>
          <a:p>
            <a:pPr defTabSz="2689420"/>
            <a:endParaRPr lang="en-US" sz="18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 smtClean="0">
                <a:latin typeface="Trebuchet MS" pitchFamily="34" charset="0"/>
              </a:rPr>
              <a:t>This template has four </a:t>
            </a:r>
            <a:r>
              <a:rPr lang="en-US" sz="1800" baseline="0" dirty="0" smtClean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 smtClean="0">
                <a:latin typeface="Trebuchet MS" pitchFamily="34" charset="0"/>
              </a:rPr>
              <a:t>column layouts.   </a:t>
            </a:r>
            <a:r>
              <a:rPr lang="en-US" sz="1800" u="sng" baseline="0" dirty="0" smtClean="0">
                <a:latin typeface="Trebuchet MS" pitchFamily="34" charset="0"/>
              </a:rPr>
              <a:t>Right-click</a:t>
            </a:r>
            <a:r>
              <a:rPr lang="en-US" sz="1800" baseline="0" dirty="0" smtClean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 smtClean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 smtClean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 smtClean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 smtClean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 smtClean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 smtClean="0">
              <a:latin typeface="Trebuchet MS" pitchFamily="34" charset="0"/>
            </a:endParaRPr>
          </a:p>
          <a:p>
            <a:pPr defTabSz="2689420"/>
            <a:r>
              <a:rPr lang="en-US" sz="18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 smtClean="0">
                <a:latin typeface="Trebuchet MS" pitchFamily="34" charset="0"/>
              </a:rPr>
              <a:t>TEXT: </a:t>
            </a:r>
            <a:r>
              <a:rPr lang="en-US" sz="18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 smtClean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 smtClean="0">
                <a:latin typeface="Trebuchet MS" pitchFamily="34" charset="0"/>
              </a:rPr>
              <a:t>PHOTOS: </a:t>
            </a:r>
            <a:r>
              <a:rPr lang="en-US" sz="18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 smtClean="0">
                <a:latin typeface="Trebuchet MS" pitchFamily="34" charset="0"/>
              </a:rPr>
              <a:t>first</a:t>
            </a:r>
            <a:r>
              <a:rPr lang="en-US" sz="18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 smtClean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 smtClean="0">
                <a:latin typeface="Trebuchet MS" pitchFamily="34" charset="0"/>
              </a:rPr>
              <a:t>TABLES: </a:t>
            </a:r>
            <a:r>
              <a:rPr lang="en-US" sz="1800" baseline="0" dirty="0" smtClean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 smtClean="0">
                <a:latin typeface="Trebuchet MS" pitchFamily="34" charset="0"/>
              </a:rPr>
              <a:t>right-click</a:t>
            </a:r>
            <a:r>
              <a:rPr lang="en-US" sz="1800" baseline="0" dirty="0" smtClean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 smtClean="0">
              <a:latin typeface="Trebuchet MS" pitchFamily="34" charset="0"/>
            </a:endParaRPr>
          </a:p>
          <a:p>
            <a:pPr defTabSz="2689420"/>
            <a:endParaRPr lang="en-US" sz="1800" baseline="0" dirty="0" smtClean="0">
              <a:latin typeface="Trebuchet MS" pitchFamily="34" charset="0"/>
            </a:endParaRPr>
          </a:p>
          <a:p>
            <a:pPr defTabSz="2689420"/>
            <a:r>
              <a:rPr lang="en-US" sz="18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 smtClean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 smtClean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 smtClean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 smtClean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 smtClean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 smtClean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 smtClean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   </a:t>
            </a:r>
            <a:r>
              <a:rPr lang="en-US" sz="1800" dirty="0" smtClean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 smtClean="0">
                <a:solidFill>
                  <a:schemeClr val="bg1"/>
                </a:solidFill>
              </a:rPr>
              <a:t> Unit C</a:t>
            </a:r>
            <a:br>
              <a:rPr lang="en-US" sz="1800" baseline="0" dirty="0" smtClean="0">
                <a:solidFill>
                  <a:schemeClr val="bg1"/>
                </a:solidFill>
              </a:rPr>
            </a:br>
            <a:r>
              <a:rPr lang="en-US" sz="1800" baseline="0" dirty="0" smtClean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 smtClean="0">
                <a:solidFill>
                  <a:schemeClr val="bg1"/>
                </a:solidFill>
              </a:rPr>
            </a:br>
            <a:r>
              <a:rPr lang="en-US" sz="1800" baseline="0" dirty="0" smtClean="0">
                <a:solidFill>
                  <a:schemeClr val="bg1"/>
                </a:solidFill>
              </a:rPr>
              <a:t>    </a:t>
            </a:r>
            <a:r>
              <a:rPr lang="en-US" sz="18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615971"/>
            <a:ext cx="2761491" cy="1261874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DESIGN © </a:t>
            </a:r>
            <a:r>
              <a:rPr lang="en-US" sz="3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2012</a:t>
            </a:r>
            <a:endParaRPr lang="en-US" sz="3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571500" y="2628900"/>
            <a:ext cx="6286500" cy="13373100"/>
          </a:xfrm>
          <a:prstGeom prst="roundRect">
            <a:avLst>
              <a:gd name="adj" fmla="val 431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898050" y="1611630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3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DESIGN © </a:t>
            </a:r>
            <a:r>
              <a:rPr lang="en-US" sz="300" b="1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2012</a:t>
            </a:r>
            <a:endParaRPr lang="en-US" sz="300" b="1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www.PosterPresentations.com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7209790" y="2628900"/>
            <a:ext cx="13012420" cy="13373100"/>
          </a:xfrm>
          <a:prstGeom prst="roundRect">
            <a:avLst>
              <a:gd name="adj" fmla="val 227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20574000" y="2628900"/>
            <a:ext cx="6286500" cy="13373100"/>
          </a:xfrm>
          <a:prstGeom prst="roundRect">
            <a:avLst>
              <a:gd name="adj" fmla="val 4641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-6501493" y="-9798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rebuchet MS" pitchFamily="34" charset="0"/>
              </a:rPr>
              <a:t>QUICK DESIGN</a:t>
            </a:r>
            <a:r>
              <a:rPr lang="en-US" sz="2500" b="1" baseline="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sz="2500" b="1" dirty="0" smtClean="0">
                <a:solidFill>
                  <a:schemeClr val="bg1"/>
                </a:solidFill>
                <a:latin typeface="Trebuchet MS" pitchFamily="34" charset="0"/>
              </a:rPr>
              <a:t>GUIDE</a:t>
            </a:r>
          </a:p>
          <a:p>
            <a:pPr algn="ctr"/>
            <a:r>
              <a:rPr lang="en-US" sz="23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algn="ctr"/>
            <a:endParaRPr lang="en-US" sz="1800" b="1" dirty="0" smtClean="0">
              <a:latin typeface="Trebuchet MS" pitchFamily="34" charset="0"/>
            </a:endParaRPr>
          </a:p>
          <a:p>
            <a:pPr defTabSz="3765639"/>
            <a:r>
              <a:rPr lang="en-US" sz="1800" dirty="0" smtClean="0">
                <a:latin typeface="Trebuchet MS" pitchFamily="34" charset="0"/>
              </a:rPr>
              <a:t>This PowerPoint</a:t>
            </a:r>
            <a:r>
              <a:rPr lang="en-US" sz="1800" baseline="0" dirty="0" smtClean="0">
                <a:latin typeface="Trebuchet MS" pitchFamily="34" charset="0"/>
              </a:rPr>
              <a:t> </a:t>
            </a:r>
            <a:r>
              <a:rPr lang="en-US" sz="1800" dirty="0" smtClean="0">
                <a:latin typeface="Trebuchet MS" pitchFamily="34" charset="0"/>
              </a:rPr>
              <a:t>2007 template produces</a:t>
            </a:r>
            <a:r>
              <a:rPr lang="en-US" sz="1800" baseline="0" dirty="0" smtClean="0">
                <a:latin typeface="Trebuchet MS" pitchFamily="34" charset="0"/>
              </a:rPr>
              <a:t> </a:t>
            </a:r>
            <a:r>
              <a:rPr lang="en-US" sz="1800" dirty="0" smtClean="0">
                <a:latin typeface="Trebuchet MS" pitchFamily="34" charset="0"/>
              </a:rPr>
              <a:t>a 36”x60” professional  poster</a:t>
            </a:r>
            <a:r>
              <a:rPr lang="en-US" sz="1800" smtClean="0">
                <a:latin typeface="Trebuchet MS" pitchFamily="34" charset="0"/>
              </a:rPr>
              <a:t>. You</a:t>
            </a:r>
            <a:r>
              <a:rPr lang="en-US" sz="1800" baseline="0" smtClean="0">
                <a:latin typeface="Trebuchet MS" pitchFamily="34" charset="0"/>
              </a:rPr>
              <a:t> can u</a:t>
            </a:r>
            <a:r>
              <a:rPr lang="en-US" sz="1800" smtClean="0">
                <a:latin typeface="Trebuchet MS" pitchFamily="34" charset="0"/>
              </a:rPr>
              <a:t>se</a:t>
            </a:r>
            <a:r>
              <a:rPr lang="en-US" sz="1800" baseline="0" smtClean="0">
                <a:latin typeface="Trebuchet MS" pitchFamily="34" charset="0"/>
              </a:rPr>
              <a:t> it to create your research poster and </a:t>
            </a:r>
            <a:r>
              <a:rPr lang="en-US" sz="1800" smtClean="0">
                <a:latin typeface="Trebuchet MS" pitchFamily="34" charset="0"/>
              </a:rPr>
              <a:t>save valuable time placing titles, subtitles,</a:t>
            </a:r>
            <a:r>
              <a:rPr lang="en-US" sz="1800" baseline="0" smtClean="0">
                <a:latin typeface="Trebuchet MS" pitchFamily="34" charset="0"/>
              </a:rPr>
              <a:t> text, and graphics</a:t>
            </a:r>
            <a:r>
              <a:rPr lang="en-US" sz="1800" smtClean="0">
                <a:latin typeface="Trebuchet MS" pitchFamily="34" charset="0"/>
              </a:rPr>
              <a:t>. </a:t>
            </a:r>
            <a:endParaRPr lang="en-US" sz="1800" dirty="0" smtClean="0">
              <a:latin typeface="Trebuchet MS" pitchFamily="34" charset="0"/>
            </a:endParaRPr>
          </a:p>
          <a:p>
            <a:pPr defTabSz="4389219"/>
            <a:endParaRPr lang="en-US" sz="1800" dirty="0" smtClean="0">
              <a:latin typeface="Trebuchet MS" pitchFamily="34" charset="0"/>
            </a:endParaRPr>
          </a:p>
          <a:p>
            <a:pPr defTabSz="4389219"/>
            <a:r>
              <a:rPr lang="en-US" sz="1800" dirty="0" smtClean="0">
                <a:latin typeface="Trebuchet MS" pitchFamily="34" charset="0"/>
              </a:rPr>
              <a:t>We provide a series of online tutorials that will guide you through the poster design process and answer your poster production questions. </a:t>
            </a:r>
          </a:p>
          <a:p>
            <a:pPr defTabSz="4389219"/>
            <a:endParaRPr lang="en-US" sz="1800" dirty="0" smtClean="0">
              <a:latin typeface="Trebuchet MS" pitchFamily="34" charset="0"/>
            </a:endParaRPr>
          </a:p>
          <a:p>
            <a:pPr defTabSz="4389219"/>
            <a:r>
              <a:rPr lang="en-US" sz="1800" dirty="0" smtClean="0">
                <a:latin typeface="Trebuchet MS" pitchFamily="34" charset="0"/>
              </a:rPr>
              <a:t>To view our template tutorials, go online to </a:t>
            </a:r>
            <a:r>
              <a:rPr lang="en-US" sz="18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 </a:t>
            </a:r>
            <a:r>
              <a:rPr lang="en-US" sz="1800" dirty="0" smtClean="0">
                <a:latin typeface="Trebuchet MS" pitchFamily="34" charset="0"/>
              </a:rPr>
              <a:t>and click on </a:t>
            </a:r>
            <a:r>
              <a:rPr lang="en-US" sz="1800" dirty="0" smtClean="0">
                <a:solidFill>
                  <a:srgbClr val="FFFF00"/>
                </a:solidFill>
                <a:latin typeface="Trebuchet MS" pitchFamily="34" charset="0"/>
              </a:rPr>
              <a:t>HELP DESK.</a:t>
            </a:r>
          </a:p>
          <a:p>
            <a:pPr defTabSz="4389219"/>
            <a:endParaRPr lang="en-US" sz="1800" dirty="0" smtClean="0">
              <a:latin typeface="Trebuchet MS" pitchFamily="34" charset="0"/>
            </a:endParaRPr>
          </a:p>
          <a:p>
            <a:pPr defTabSz="4389219"/>
            <a:r>
              <a:rPr lang="en-US" sz="1800" dirty="0" smtClean="0">
                <a:latin typeface="Trebuchet MS" pitchFamily="34" charset="0"/>
              </a:rPr>
              <a:t>When</a:t>
            </a:r>
            <a:r>
              <a:rPr lang="en-US" sz="1800" baseline="0" dirty="0" smtClean="0">
                <a:latin typeface="Trebuchet MS" pitchFamily="34" charset="0"/>
              </a:rPr>
              <a:t> you are ready to</a:t>
            </a:r>
            <a:r>
              <a:rPr lang="en-US" sz="1800" dirty="0" smtClean="0">
                <a:latin typeface="Trebuchet MS" pitchFamily="34" charset="0"/>
              </a:rPr>
              <a:t> </a:t>
            </a:r>
            <a:r>
              <a:rPr lang="en-US" sz="1800" baseline="0" dirty="0" smtClean="0">
                <a:latin typeface="Trebuchet MS" pitchFamily="34" charset="0"/>
              </a:rPr>
              <a:t> print your poster</a:t>
            </a:r>
            <a:r>
              <a:rPr lang="en-US" sz="1800" dirty="0" smtClean="0">
                <a:latin typeface="Trebuchet MS" pitchFamily="34" charset="0"/>
              </a:rPr>
              <a:t>,</a:t>
            </a:r>
            <a:r>
              <a:rPr lang="en-US" sz="1800" baseline="0" dirty="0" smtClean="0">
                <a:latin typeface="Trebuchet MS" pitchFamily="34" charset="0"/>
              </a:rPr>
              <a:t> go online to</a:t>
            </a:r>
            <a:r>
              <a:rPr lang="en-US" sz="2000" baseline="0" dirty="0" smtClean="0">
                <a:latin typeface="Trebuchet MS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PosterPresentations.com</a:t>
            </a:r>
            <a:r>
              <a:rPr lang="en-US" sz="2400" b="1" dirty="0" smtClean="0">
                <a:solidFill>
                  <a:schemeClr val="bg1"/>
                </a:solidFill>
                <a:latin typeface="Trebuchet MS" pitchFamily="34" charset="0"/>
              </a:rPr>
              <a:t>.</a:t>
            </a:r>
            <a:r>
              <a:rPr lang="en-US" sz="1800" dirty="0" smtClean="0">
                <a:latin typeface="Trebuchet MS" pitchFamily="34" charset="0"/>
              </a:rPr>
              <a:t/>
            </a:r>
            <a:br>
              <a:rPr lang="en-US" sz="1800" dirty="0" smtClean="0">
                <a:latin typeface="Trebuchet MS" pitchFamily="34" charset="0"/>
              </a:rPr>
            </a:br>
            <a:endParaRPr lang="en-US" sz="1800" dirty="0" smtClean="0">
              <a:latin typeface="Trebuchet MS" pitchFamily="34" charset="0"/>
            </a:endParaRPr>
          </a:p>
          <a:p>
            <a:pPr algn="l" defTabSz="3765639"/>
            <a:r>
              <a:rPr lang="en-US" sz="1800" b="1" dirty="0" smtClean="0">
                <a:solidFill>
                  <a:schemeClr val="bg1"/>
                </a:solidFill>
                <a:latin typeface="Trebuchet MS" pitchFamily="34" charset="0"/>
              </a:rPr>
              <a:t>Need</a:t>
            </a:r>
            <a:r>
              <a:rPr lang="en-US" sz="1800" b="1" baseline="0" dirty="0" smtClean="0">
                <a:solidFill>
                  <a:schemeClr val="bg1"/>
                </a:solidFill>
                <a:latin typeface="Trebuchet MS" pitchFamily="34" charset="0"/>
              </a:rPr>
              <a:t> Assistance?  </a:t>
            </a:r>
            <a:r>
              <a:rPr lang="en-US" sz="2400" b="1" baseline="0" dirty="0" smtClean="0">
                <a:solidFill>
                  <a:srgbClr val="FFFF00"/>
                </a:solidFill>
                <a:latin typeface="Trebuchet MS" pitchFamily="34" charset="0"/>
              </a:rPr>
              <a:t>Call  us at </a:t>
            </a: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1.866.649.3004</a:t>
            </a:r>
          </a:p>
          <a:p>
            <a:pPr defTabSz="2508125"/>
            <a:r>
              <a:rPr lang="en-US" sz="1800" dirty="0" smtClean="0">
                <a:latin typeface="Trebuchet MS" pitchFamily="34" charset="0"/>
              </a:rPr>
              <a:t> </a:t>
            </a:r>
            <a:endParaRPr lang="en-US" sz="23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r>
              <a:rPr lang="en-US" sz="2500" b="1" dirty="0" smtClean="0">
                <a:solidFill>
                  <a:schemeClr val="bg1"/>
                </a:solidFill>
                <a:latin typeface="Trebuchet MS" pitchFamily="34" charset="0"/>
              </a:rPr>
              <a:t>Object Placeholders</a:t>
            </a:r>
          </a:p>
          <a:p>
            <a:pPr algn="ctr"/>
            <a:endParaRPr lang="en-US" sz="25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solidFill>
                  <a:srgbClr val="FFFF00"/>
                </a:solidFill>
                <a:latin typeface="Trebuchet MS" pitchFamily="34" charset="0"/>
              </a:rPr>
              <a:t>Using the placeholders</a:t>
            </a:r>
          </a:p>
          <a:p>
            <a:pPr marL="0" marR="0" indent="0" algn="l" defTabSz="37656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latin typeface="Trebuchet MS" pitchFamily="34" charset="0"/>
              </a:rPr>
              <a:t>To</a:t>
            </a:r>
            <a:r>
              <a:rPr lang="en-US" sz="1800" baseline="0" dirty="0" smtClean="0">
                <a:latin typeface="Trebuchet MS" pitchFamily="34" charset="0"/>
              </a:rPr>
              <a:t> add text, c</a:t>
            </a:r>
            <a:r>
              <a:rPr lang="en-US" sz="1800" dirty="0" smtClean="0">
                <a:latin typeface="Trebuchet MS" pitchFamily="34" charset="0"/>
              </a:rPr>
              <a:t>lick inside</a:t>
            </a:r>
            <a:r>
              <a:rPr lang="en-US" sz="1800" baseline="0" dirty="0" smtClean="0">
                <a:latin typeface="Trebuchet MS" pitchFamily="34" charset="0"/>
              </a:rPr>
              <a:t> a placeholder on the poster and type or paste your text.  To move a placeholder, click it </a:t>
            </a:r>
            <a:r>
              <a:rPr lang="en-US" sz="1800" u="sng" baseline="0" dirty="0" smtClean="0">
                <a:latin typeface="Trebuchet MS" pitchFamily="34" charset="0"/>
              </a:rPr>
              <a:t>once</a:t>
            </a:r>
            <a:r>
              <a:rPr lang="en-US" sz="1800" baseline="0" dirty="0" smtClean="0">
                <a:latin typeface="Trebuchet MS" pitchFamily="34" charset="0"/>
              </a:rPr>
              <a:t> (to select it).  Place your cursor on its frame, and your cursor will change to this symbol       .  Click </a:t>
            </a:r>
            <a:r>
              <a:rPr lang="en-US" sz="1800" u="sng" baseline="0" dirty="0" smtClean="0">
                <a:latin typeface="Trebuchet MS" pitchFamily="34" charset="0"/>
              </a:rPr>
              <a:t>once</a:t>
            </a:r>
            <a:r>
              <a:rPr lang="en-US" sz="1800" baseline="0" dirty="0" smtClean="0">
                <a:latin typeface="Trebuchet MS" pitchFamily="34" charset="0"/>
              </a:rPr>
              <a:t> and drag it to a new location where you can resize it. </a:t>
            </a:r>
          </a:p>
          <a:p>
            <a:pPr defTabSz="3765639"/>
            <a:endParaRPr lang="en-US" sz="1800" dirty="0" smtClean="0">
              <a:latin typeface="Trebuchet MS" pitchFamily="34" charset="0"/>
            </a:endParaRPr>
          </a:p>
          <a:p>
            <a:pPr defTabSz="3765639"/>
            <a:r>
              <a:rPr lang="en-US" sz="1800" b="1" dirty="0" smtClean="0">
                <a:solidFill>
                  <a:srgbClr val="FFFF00"/>
                </a:solidFill>
                <a:latin typeface="Trebuchet MS" pitchFamily="34" charset="0"/>
              </a:rPr>
              <a:t>Section Header placeholder</a:t>
            </a:r>
          </a:p>
          <a:p>
            <a:pPr defTabSz="3765639"/>
            <a:r>
              <a:rPr lang="en-US" sz="1800" baseline="0" dirty="0" smtClean="0">
                <a:latin typeface="Trebuchet MS" pitchFamily="34" charset="0"/>
              </a:rPr>
              <a:t>Click and drag this preformatted section header placeholder to the poster area to add another section header. Use section headers to separate topics or concepts within your presentation. </a:t>
            </a:r>
          </a:p>
          <a:p>
            <a:pPr defTabSz="4389219"/>
            <a:endParaRPr lang="en-US" sz="1800" baseline="0" dirty="0" smtClean="0">
              <a:latin typeface="Trebuchet MS" pitchFamily="34" charset="0"/>
            </a:endParaRPr>
          </a:p>
          <a:p>
            <a:pPr defTabSz="4389219"/>
            <a:endParaRPr lang="en-US" sz="1800" dirty="0" smtClean="0">
              <a:latin typeface="Trebuchet MS" pitchFamily="34" charset="0"/>
            </a:endParaRPr>
          </a:p>
          <a:p>
            <a:pPr defTabSz="4389219"/>
            <a:endParaRPr lang="en-US" sz="1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dirty="0" smtClean="0">
                <a:solidFill>
                  <a:srgbClr val="FFFF00"/>
                </a:solidFill>
                <a:latin typeface="Trebuchet MS" pitchFamily="34" charset="0"/>
              </a:rPr>
              <a:t>Text placeholder</a:t>
            </a:r>
          </a:p>
          <a:p>
            <a:pPr defTabSz="4389219"/>
            <a:r>
              <a:rPr lang="en-US" sz="1800" baseline="0" dirty="0" smtClean="0">
                <a:latin typeface="Trebuchet MS" pitchFamily="34" charset="0"/>
              </a:rPr>
              <a:t>Move this preformatted text placeholder to the poster to add a new body of text.</a:t>
            </a:r>
          </a:p>
          <a:p>
            <a:pPr defTabSz="4389219"/>
            <a:endParaRPr lang="en-US" sz="1800" baseline="0" dirty="0" smtClean="0">
              <a:latin typeface="Trebuchet MS" pitchFamily="34" charset="0"/>
            </a:endParaRPr>
          </a:p>
          <a:p>
            <a:pPr defTabSz="4389219"/>
            <a:endParaRPr lang="en-US" sz="1800" baseline="0" dirty="0" smtClean="0">
              <a:latin typeface="Trebuchet MS" pitchFamily="34" charset="0"/>
            </a:endParaRPr>
          </a:p>
          <a:p>
            <a:pPr defTabSz="4389219"/>
            <a:endParaRPr lang="en-US" sz="1800" baseline="0" dirty="0" smtClean="0">
              <a:latin typeface="Trebuchet MS" pitchFamily="34" charset="0"/>
            </a:endParaRPr>
          </a:p>
          <a:p>
            <a:pPr defTabSz="4389219"/>
            <a:endParaRPr lang="en-US" sz="18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4389219"/>
            <a:r>
              <a:rPr lang="en-US" sz="1800" b="1" baseline="0" dirty="0" smtClean="0">
                <a:solidFill>
                  <a:srgbClr val="FFFF00"/>
                </a:solidFill>
                <a:latin typeface="Trebuchet MS" pitchFamily="34" charset="0"/>
              </a:rPr>
              <a:t>Picture placeholder</a:t>
            </a:r>
          </a:p>
          <a:p>
            <a:pPr defTabSz="4389219"/>
            <a:r>
              <a:rPr lang="en-US" sz="1800" baseline="0" dirty="0" smtClean="0">
                <a:latin typeface="Trebuchet MS" pitchFamily="34" charset="0"/>
              </a:rPr>
              <a:t>Move this graphic placeholder onto your poster, size it first, and then click it to add a picture to the poster.</a:t>
            </a:r>
          </a:p>
          <a:p>
            <a:pPr defTabSz="4389219"/>
            <a:endParaRPr lang="en-US" sz="1800" baseline="0" dirty="0" smtClean="0">
              <a:latin typeface="Trebuchet MS" pitchFamily="34" charset="0"/>
            </a:endParaRPr>
          </a:p>
          <a:p>
            <a:pPr defTabSz="4389219"/>
            <a:endParaRPr lang="en-US" sz="1800" baseline="0" dirty="0" smtClean="0">
              <a:latin typeface="Trebuchet MS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dirty="0" smtClean="0">
              <a:latin typeface="Trebuchet MS" pitchFamily="34" charset="0"/>
            </a:endParaRPr>
          </a:p>
          <a:p>
            <a:pPr algn="ctr"/>
            <a:endParaRPr lang="en-US" sz="18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/>
            <a:endParaRPr lang="en-US" sz="1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/>
            <a:endParaRPr lang="en-US" sz="1800" b="1" dirty="0">
              <a:latin typeface="Trebuchet MS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-6481554" y="11860087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2958" y="7952471"/>
            <a:ext cx="369094" cy="219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29" name="Group 28"/>
          <p:cNvGrpSpPr/>
          <p:nvPr/>
        </p:nvGrpSpPr>
        <p:grpSpPr>
          <a:xfrm>
            <a:off x="-6223790" y="15575235"/>
            <a:ext cx="5771525" cy="644181"/>
            <a:chOff x="44242388" y="28054064"/>
            <a:chExt cx="9771400" cy="1090621"/>
          </a:xfrm>
        </p:grpSpPr>
        <p:sp>
          <p:nvSpPr>
            <p:cNvPr id="31" name="Rounded Rectangle 30"/>
            <p:cNvSpPr/>
            <p:nvPr userDrawn="1"/>
          </p:nvSpPr>
          <p:spPr>
            <a:xfrm>
              <a:off x="44242388" y="28054064"/>
              <a:ext cx="9771397" cy="10906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2" name="Picture 31" descr="http://t2.gstatic.com/images?q=tbn:ANd9GcR4APHC6TT9w54M2zn_pvCiBxUNcspYPoVxirLRphBoJabfSvu7zw">
              <a:hlinkClick r:id="rId4"/>
            </p:cNvPr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341112" y="28126638"/>
              <a:ext cx="914400" cy="914400"/>
            </a:xfrm>
            <a:prstGeom prst="rect">
              <a:avLst/>
            </a:prstGeom>
            <a:noFill/>
          </p:spPr>
        </p:pic>
        <p:sp>
          <p:nvSpPr>
            <p:cNvPr id="33" name="TextBox 32"/>
            <p:cNvSpPr txBox="1"/>
            <p:nvPr userDrawn="1"/>
          </p:nvSpPr>
          <p:spPr>
            <a:xfrm>
              <a:off x="45342599" y="28154099"/>
              <a:ext cx="8671189" cy="885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4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900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335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7801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22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67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61152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5603" algn="l" defTabSz="4388900" rtl="0" eaLnBrk="1" latinLnBrk="0" hangingPunct="1"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400" dirty="0" smtClean="0">
                  <a:solidFill>
                    <a:schemeClr val="tx2"/>
                  </a:solidFill>
                  <a:latin typeface="Trebuchet MS" pitchFamily="34" charset="0"/>
                </a:rPr>
                <a:t>Student</a:t>
              </a:r>
              <a:r>
                <a:rPr lang="en-US" sz="1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discounts are available on our </a:t>
              </a:r>
              <a:r>
                <a:rPr lang="en-US" sz="1400" baseline="0" dirty="0" err="1" smtClean="0">
                  <a:solidFill>
                    <a:schemeClr val="tx2"/>
                  </a:solidFill>
                  <a:latin typeface="Trebuchet MS" pitchFamily="34" charset="0"/>
                </a:rPr>
                <a:t>Facebook</a:t>
              </a:r>
              <a:r>
                <a:rPr lang="en-US" sz="1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page. </a:t>
              </a:r>
            </a:p>
            <a:p>
              <a:r>
                <a:rPr lang="en-US" sz="1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Go to </a:t>
              </a:r>
              <a:r>
                <a:rPr lang="en-US" sz="1400" u="sng" baseline="0" dirty="0" smtClean="0">
                  <a:solidFill>
                    <a:schemeClr val="tx2"/>
                  </a:solidFill>
                  <a:latin typeface="Trebuchet MS" pitchFamily="34" charset="0"/>
                </a:rPr>
                <a:t>PosterPresentations.com</a:t>
              </a:r>
              <a:r>
                <a:rPr lang="en-US" sz="1400" baseline="0" dirty="0" smtClean="0">
                  <a:solidFill>
                    <a:schemeClr val="tx2"/>
                  </a:solidFill>
                  <a:latin typeface="Trebuchet MS" pitchFamily="34" charset="0"/>
                </a:rPr>
                <a:t> and click on the FB icon.</a:t>
              </a:r>
              <a:endParaRPr lang="en-US" sz="1400" dirty="0">
                <a:solidFill>
                  <a:schemeClr val="tx2"/>
                </a:solidFill>
                <a:latin typeface="Trebuchet MS" pitchFamily="34" charset="0"/>
              </a:endParaRPr>
            </a:p>
          </p:txBody>
        </p:sp>
      </p:grpSp>
      <p:cxnSp>
        <p:nvCxnSpPr>
          <p:cNvPr id="44" name="Straight Connector 43"/>
          <p:cNvCxnSpPr/>
          <p:nvPr/>
        </p:nvCxnSpPr>
        <p:spPr>
          <a:xfrm>
            <a:off x="-6472918" y="5874672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-6491524" y="10199648"/>
            <a:ext cx="6261600" cy="3886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2249" tIns="26124" rIns="52249" bIns="26124"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7638828" y="0"/>
            <a:ext cx="6281539" cy="164592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498" tIns="208995" rIns="104498" bIns="104498" rtlCol="0" anchor="t" anchorCtr="0"/>
          <a:lstStyle/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Trebuchet MS" pitchFamily="34" charset="0"/>
              </a:rPr>
              <a:t>QUICK</a:t>
            </a:r>
            <a:r>
              <a:rPr lang="en-US" sz="2400" b="1" baseline="0" dirty="0" smtClean="0">
                <a:solidFill>
                  <a:schemeClr val="bg1"/>
                </a:solidFill>
                <a:latin typeface="Trebuchet MS" pitchFamily="34" charset="0"/>
              </a:rPr>
              <a:t> TIPS</a:t>
            </a:r>
            <a:endParaRPr lang="en-US" sz="2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>
              <a:lnSpc>
                <a:spcPts val="2400"/>
              </a:lnSpc>
            </a:pPr>
            <a:r>
              <a:rPr lang="en-US" sz="2400" b="1" dirty="0" smtClean="0">
                <a:solidFill>
                  <a:srgbClr val="FFFF00"/>
                </a:solidFill>
                <a:latin typeface="Trebuchet MS" pitchFamily="34" charset="0"/>
              </a:rPr>
              <a:t>(--THIS SECTION DOES NOT PRINT--)</a:t>
            </a:r>
          </a:p>
          <a:p>
            <a:pPr defTabSz="3134780">
              <a:lnSpc>
                <a:spcPts val="2100"/>
              </a:lnSpc>
            </a:pPr>
            <a:endParaRPr lang="en-US" sz="1800" dirty="0" smtClean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r>
              <a:rPr lang="en-US" sz="1800" dirty="0" smtClean="0">
                <a:latin typeface="Trebuchet MS" pitchFamily="34" charset="0"/>
              </a:rPr>
              <a:t>This PowerPoint</a:t>
            </a:r>
            <a:r>
              <a:rPr lang="en-US" sz="1800" baseline="0" dirty="0" smtClean="0">
                <a:latin typeface="Trebuchet MS" pitchFamily="34" charset="0"/>
              </a:rPr>
              <a:t> template requires basic PowerPoint (version 2007 or newer) skills. Below is a list of commonly asked questions specific to this template. </a:t>
            </a:r>
            <a:br>
              <a:rPr lang="en-US" sz="1800" baseline="0" dirty="0" smtClean="0">
                <a:latin typeface="Trebuchet MS" pitchFamily="34" charset="0"/>
              </a:rPr>
            </a:br>
            <a:r>
              <a:rPr lang="en-US" sz="1800" baseline="0" dirty="0" smtClean="0">
                <a:latin typeface="Trebuchet MS" pitchFamily="34" charset="0"/>
              </a:rPr>
              <a:t>If you are using an older version of PowerPoint some template features may not work properly.</a:t>
            </a:r>
            <a:endParaRPr lang="en-US" sz="2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24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r>
              <a:rPr lang="en-US" sz="2400" b="1" baseline="0" smtClean="0">
                <a:solidFill>
                  <a:schemeClr val="bg1"/>
                </a:solidFill>
                <a:latin typeface="Trebuchet MS" pitchFamily="34" charset="0"/>
              </a:rPr>
              <a:t>Template </a:t>
            </a:r>
            <a:r>
              <a:rPr lang="en-US" sz="2400" b="1" baseline="0" dirty="0" smtClean="0">
                <a:solidFill>
                  <a:schemeClr val="bg1"/>
                </a:solidFill>
                <a:latin typeface="Trebuchet MS" pitchFamily="34" charset="0"/>
              </a:rPr>
              <a:t>FAQs</a:t>
            </a:r>
            <a:endParaRPr lang="en-US" sz="1800" baseline="0" dirty="0" smtClean="0">
              <a:latin typeface="Trebuchet MS" pitchFamily="34" charset="0"/>
            </a:endParaRPr>
          </a:p>
          <a:p>
            <a:pPr algn="ctr"/>
            <a:endParaRPr lang="en-US" sz="18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 smtClean="0">
                <a:solidFill>
                  <a:srgbClr val="FFFF00"/>
                </a:solidFill>
                <a:latin typeface="Trebuchet MS" pitchFamily="34" charset="0"/>
              </a:rPr>
              <a:t>Verifying the quality of your graphics</a:t>
            </a:r>
          </a:p>
          <a:p>
            <a:pPr defTabSz="2689420"/>
            <a:r>
              <a:rPr lang="en-US" sz="1800" dirty="0" smtClean="0">
                <a:latin typeface="Trebuchet MS" pitchFamily="34" charset="0"/>
              </a:rPr>
              <a:t>Go to the </a:t>
            </a:r>
            <a:r>
              <a:rPr lang="en-US" sz="1800" baseline="0" dirty="0" smtClean="0">
                <a:latin typeface="Trebuchet MS" pitchFamily="34" charset="0"/>
              </a:rPr>
              <a:t>VIEW menu and click on ZOOM to set your preferred magnification. This template is at 100% the size of the final poster. All text and graphics will be printed at 100% their size. To see what your poster will look like when printed, set the zoom to 100% and evaluate the quality of all your graphics before you submit your poster for printing.</a:t>
            </a:r>
            <a:br>
              <a:rPr lang="en-US" sz="1800" baseline="0" dirty="0" smtClean="0">
                <a:latin typeface="Trebuchet MS" pitchFamily="34" charset="0"/>
              </a:rPr>
            </a:br>
            <a:endParaRPr lang="en-US" sz="1800" baseline="0" dirty="0" smtClean="0">
              <a:latin typeface="Trebuchet MS" pitchFamily="34" charset="0"/>
            </a:endParaRPr>
          </a:p>
          <a:p>
            <a:pPr defTabSz="2689420"/>
            <a:endParaRPr lang="en-US" sz="1800" b="1" baseline="0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defTabSz="2689420"/>
            <a:r>
              <a:rPr lang="en-US" sz="18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layout</a:t>
            </a:r>
          </a:p>
          <a:p>
            <a:pPr defTabSz="2689420"/>
            <a:r>
              <a:rPr lang="en-US" sz="1800" dirty="0" smtClean="0">
                <a:latin typeface="Trebuchet MS" pitchFamily="34" charset="0"/>
              </a:rPr>
              <a:t>This template has four </a:t>
            </a:r>
            <a:r>
              <a:rPr lang="en-US" sz="1800" baseline="0" dirty="0" smtClean="0">
                <a:latin typeface="Trebuchet MS" pitchFamily="34" charset="0"/>
              </a:rPr>
              <a:t>different </a:t>
            </a:r>
          </a:p>
          <a:p>
            <a:pPr defTabSz="2689420"/>
            <a:r>
              <a:rPr lang="en-US" sz="1800" baseline="0" dirty="0" smtClean="0">
                <a:latin typeface="Trebuchet MS" pitchFamily="34" charset="0"/>
              </a:rPr>
              <a:t>column layouts.   </a:t>
            </a:r>
            <a:r>
              <a:rPr lang="en-US" sz="1800" u="sng" baseline="0" dirty="0" smtClean="0">
                <a:latin typeface="Trebuchet MS" pitchFamily="34" charset="0"/>
              </a:rPr>
              <a:t>Right-click</a:t>
            </a:r>
            <a:r>
              <a:rPr lang="en-US" sz="1800" baseline="0" dirty="0" smtClean="0">
                <a:latin typeface="Trebuchet MS" pitchFamily="34" charset="0"/>
              </a:rPr>
              <a:t> </a:t>
            </a:r>
          </a:p>
          <a:p>
            <a:pPr defTabSz="2689420"/>
            <a:r>
              <a:rPr lang="en-US" sz="1800" baseline="0" dirty="0" smtClean="0">
                <a:latin typeface="Trebuchet MS" pitchFamily="34" charset="0"/>
              </a:rPr>
              <a:t>your mouse on the background </a:t>
            </a:r>
          </a:p>
          <a:p>
            <a:pPr defTabSz="2689420"/>
            <a:r>
              <a:rPr lang="en-US" sz="1800" baseline="0" dirty="0" smtClean="0">
                <a:latin typeface="Trebuchet MS" pitchFamily="34" charset="0"/>
              </a:rPr>
              <a:t>and click on LAYOUT to see the</a:t>
            </a:r>
          </a:p>
          <a:p>
            <a:pPr defTabSz="2689420"/>
            <a:r>
              <a:rPr lang="en-US" sz="1800" baseline="0" dirty="0" smtClean="0">
                <a:latin typeface="Trebuchet MS" pitchFamily="34" charset="0"/>
              </a:rPr>
              <a:t> layout options.  The columns in </a:t>
            </a:r>
          </a:p>
          <a:p>
            <a:pPr defTabSz="2689420"/>
            <a:r>
              <a:rPr lang="en-US" sz="1800" baseline="0" dirty="0" smtClean="0">
                <a:latin typeface="Trebuchet MS" pitchFamily="34" charset="0"/>
              </a:rPr>
              <a:t>the provided layouts are fixed and cannot be moved but advanced users can modify any layout by going to VIEW and then SLIDE MASTER.</a:t>
            </a: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 smtClean="0">
              <a:latin typeface="Trebuchet MS" pitchFamily="34" charset="0"/>
            </a:endParaRPr>
          </a:p>
          <a:p>
            <a:pPr marL="0" marR="0" indent="0" algn="l" defTabSz="26894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aseline="0" dirty="0" smtClean="0">
              <a:latin typeface="Trebuchet MS" pitchFamily="34" charset="0"/>
            </a:endParaRPr>
          </a:p>
          <a:p>
            <a:pPr defTabSz="2689420"/>
            <a:r>
              <a:rPr lang="en-US" sz="1800" b="1" baseline="0" dirty="0" smtClean="0">
                <a:solidFill>
                  <a:srgbClr val="FFFF00"/>
                </a:solidFill>
                <a:latin typeface="Trebuchet MS" pitchFamily="34" charset="0"/>
              </a:rPr>
              <a:t>Importing text and graphics from external sources</a:t>
            </a:r>
          </a:p>
          <a:p>
            <a:pPr defTabSz="2689420"/>
            <a:r>
              <a:rPr lang="en-US" sz="1800" b="1" u="sng" baseline="0" dirty="0" smtClean="0">
                <a:latin typeface="Trebuchet MS" pitchFamily="34" charset="0"/>
              </a:rPr>
              <a:t>TEXT: </a:t>
            </a:r>
            <a:r>
              <a:rPr lang="en-US" sz="1800" baseline="0" dirty="0" smtClean="0">
                <a:latin typeface="Trebuchet MS" pitchFamily="34" charset="0"/>
              </a:rPr>
              <a:t>Paste or type your text into a pre-existing placeholder or drag in a new placeholder from the left side of the template. Move it anywhere as needed.</a:t>
            </a:r>
          </a:p>
          <a:p>
            <a:pPr defTabSz="2689420"/>
            <a:endParaRPr lang="en-US" sz="1800" baseline="0" dirty="0" smtClean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 smtClean="0">
                <a:latin typeface="Trebuchet MS" pitchFamily="34" charset="0"/>
              </a:rPr>
              <a:t>PHOTOS: </a:t>
            </a:r>
            <a:r>
              <a:rPr lang="en-US" sz="1800" baseline="0" dirty="0" smtClean="0">
                <a:latin typeface="Trebuchet MS" pitchFamily="34" charset="0"/>
              </a:rPr>
              <a:t>Drag in a picture placeholder, size it </a:t>
            </a:r>
            <a:r>
              <a:rPr lang="en-US" sz="1800" u="sng" baseline="0" dirty="0" smtClean="0">
                <a:latin typeface="Trebuchet MS" pitchFamily="34" charset="0"/>
              </a:rPr>
              <a:t>first</a:t>
            </a:r>
            <a:r>
              <a:rPr lang="en-US" sz="1800" baseline="0" dirty="0" smtClean="0">
                <a:latin typeface="Trebuchet MS" pitchFamily="34" charset="0"/>
              </a:rPr>
              <a:t>, click in it and insert a photo from the menu.</a:t>
            </a:r>
          </a:p>
          <a:p>
            <a:pPr defTabSz="2689420"/>
            <a:endParaRPr lang="en-US" sz="1800" baseline="0" dirty="0" smtClean="0">
              <a:latin typeface="Trebuchet MS" pitchFamily="34" charset="0"/>
            </a:endParaRPr>
          </a:p>
          <a:p>
            <a:pPr defTabSz="2689420"/>
            <a:r>
              <a:rPr lang="en-US" sz="1800" b="1" u="sng" baseline="0" dirty="0" smtClean="0">
                <a:latin typeface="Trebuchet MS" pitchFamily="34" charset="0"/>
              </a:rPr>
              <a:t>TABLES: </a:t>
            </a:r>
            <a:r>
              <a:rPr lang="en-US" sz="1800" baseline="0" dirty="0" smtClean="0">
                <a:latin typeface="Trebuchet MS" pitchFamily="34" charset="0"/>
              </a:rPr>
              <a:t>You can copy and paste a table from an external document onto this poster template. To adjust the way the text fits within the cells of a table that has been pasted, </a:t>
            </a:r>
            <a:r>
              <a:rPr lang="en-US" sz="1800" u="sng" baseline="0" dirty="0" smtClean="0">
                <a:latin typeface="Trebuchet MS" pitchFamily="34" charset="0"/>
              </a:rPr>
              <a:t>right-click</a:t>
            </a:r>
            <a:r>
              <a:rPr lang="en-US" sz="1800" baseline="0" dirty="0" smtClean="0">
                <a:latin typeface="Trebuchet MS" pitchFamily="34" charset="0"/>
              </a:rPr>
              <a:t> on the table, click FORMAT SHAPE  then click on TEXT BOX and change the INTERNAL MARGIN values to 0.25.</a:t>
            </a:r>
          </a:p>
          <a:p>
            <a:pPr defTabSz="2689420"/>
            <a:endParaRPr lang="en-US" sz="1800" baseline="0" dirty="0" smtClean="0">
              <a:latin typeface="Trebuchet MS" pitchFamily="34" charset="0"/>
            </a:endParaRPr>
          </a:p>
          <a:p>
            <a:pPr defTabSz="2689420"/>
            <a:endParaRPr lang="en-US" sz="1800" baseline="0" dirty="0" smtClean="0">
              <a:latin typeface="Trebuchet MS" pitchFamily="34" charset="0"/>
            </a:endParaRPr>
          </a:p>
          <a:p>
            <a:pPr defTabSz="2689420"/>
            <a:r>
              <a:rPr lang="en-US" sz="1800" b="1" baseline="0" dirty="0" smtClean="0">
                <a:solidFill>
                  <a:srgbClr val="FFFF00"/>
                </a:solidFill>
                <a:latin typeface="Trebuchet MS" pitchFamily="34" charset="0"/>
              </a:rPr>
              <a:t>Modifying the color scheme</a:t>
            </a:r>
          </a:p>
          <a:p>
            <a:pPr defTabSz="2689420"/>
            <a:r>
              <a:rPr lang="en-US" sz="1800" baseline="0" dirty="0" smtClean="0">
                <a:latin typeface="Trebuchet MS" pitchFamily="34" charset="0"/>
              </a:rPr>
              <a:t>To change the color scheme of this template go to the DESIGN menu and click on COLORS. You can choose from the provided color combinations or create your own.</a:t>
            </a:r>
          </a:p>
          <a:p>
            <a:pPr defTabSz="3134780"/>
            <a:endParaRPr lang="en-US" sz="1800" baseline="0" dirty="0" smtClean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 smtClean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 smtClean="0">
              <a:latin typeface="Trebuchet MS" pitchFamily="34" charset="0"/>
            </a:endParaRPr>
          </a:p>
          <a:p>
            <a:pPr defTabSz="3134780">
              <a:lnSpc>
                <a:spcPts val="2100"/>
              </a:lnSpc>
            </a:pPr>
            <a:endParaRPr lang="en-US" sz="1800" baseline="0" dirty="0" smtClean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aseline="0" dirty="0" smtClean="0"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dirty="0" smtClean="0"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2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defTabSz="2508125">
              <a:lnSpc>
                <a:spcPts val="2100"/>
              </a:lnSpc>
            </a:pPr>
            <a:endParaRPr lang="en-US" sz="1200" b="1" dirty="0" smtClean="0">
              <a:solidFill>
                <a:srgbClr val="FFFF00"/>
              </a:solidFill>
              <a:latin typeface="Trebuchet MS" pitchFamily="34" charset="0"/>
            </a:endParaRPr>
          </a:p>
          <a:p>
            <a:pPr algn="ctr">
              <a:lnSpc>
                <a:spcPts val="2100"/>
              </a:lnSpc>
            </a:pPr>
            <a:endParaRPr lang="en-US" sz="1800" b="1" dirty="0">
              <a:latin typeface="Trebuchet MS" pitchFamily="34" charset="0"/>
            </a:endParaRPr>
          </a:p>
        </p:txBody>
      </p: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07318" y="6276070"/>
            <a:ext cx="2438880" cy="125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" name="TextBox 47"/>
          <p:cNvSpPr txBox="1"/>
          <p:nvPr/>
        </p:nvSpPr>
        <p:spPr>
          <a:xfrm>
            <a:off x="27877004" y="15329052"/>
            <a:ext cx="5725179" cy="976088"/>
          </a:xfrm>
          <a:prstGeom prst="rect">
            <a:avLst/>
          </a:prstGeom>
          <a:noFill/>
        </p:spPr>
        <p:txBody>
          <a:bodyPr wrap="square" lIns="52249" tIns="26124" rIns="52249" bIns="26124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>© 2013 PosterPresentations.com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    </a:t>
            </a:r>
            <a:r>
              <a:rPr lang="en-US" sz="1800" dirty="0" smtClean="0">
                <a:solidFill>
                  <a:schemeClr val="bg1"/>
                </a:solidFill>
              </a:rPr>
              <a:t>2117 Fourth Street ,</a:t>
            </a:r>
            <a:r>
              <a:rPr lang="en-US" sz="1800" baseline="0" dirty="0" smtClean="0">
                <a:solidFill>
                  <a:schemeClr val="bg1"/>
                </a:solidFill>
              </a:rPr>
              <a:t> Unit C</a:t>
            </a:r>
            <a:br>
              <a:rPr lang="en-US" sz="1800" baseline="0" dirty="0" smtClean="0">
                <a:solidFill>
                  <a:schemeClr val="bg1"/>
                </a:solidFill>
              </a:rPr>
            </a:br>
            <a:r>
              <a:rPr lang="en-US" sz="1800" baseline="0" dirty="0" smtClean="0">
                <a:solidFill>
                  <a:schemeClr val="bg1"/>
                </a:solidFill>
              </a:rPr>
              <a:t>    Berkeley  CA  94710</a:t>
            </a:r>
            <a:br>
              <a:rPr lang="en-US" sz="1800" baseline="0" dirty="0" smtClean="0">
                <a:solidFill>
                  <a:schemeClr val="bg1"/>
                </a:solidFill>
              </a:rPr>
            </a:br>
            <a:r>
              <a:rPr lang="en-US" sz="1800" baseline="0" dirty="0" smtClean="0">
                <a:solidFill>
                  <a:schemeClr val="bg1"/>
                </a:solidFill>
              </a:rPr>
              <a:t>    </a:t>
            </a:r>
            <a:r>
              <a:rPr lang="en-US" sz="1800" b="1" baseline="0" dirty="0" smtClean="0">
                <a:solidFill>
                  <a:srgbClr val="FFFF00"/>
                </a:solidFill>
              </a:rPr>
              <a:t>posterpresenter@gmail.com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27638828" y="2544196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7638828" y="15144750"/>
            <a:ext cx="6281539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0" y="0"/>
            <a:ext cx="27432000" cy="2400300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0">
                <a:srgbClr val="C99700"/>
              </a:gs>
              <a:gs pos="73000">
                <a:schemeClr val="bg1">
                  <a:lumMod val="0"/>
                  <a:lumOff val="100000"/>
                </a:schemeClr>
              </a:gs>
            </a:gsLst>
            <a:lin ang="5400000" scaled="1"/>
            <a:tileRect/>
          </a:gradFill>
          <a:ln w="9525">
            <a:solidFill>
              <a:srgbClr val="002855"/>
            </a:solidFill>
            <a:miter lim="800000"/>
            <a:headEnd/>
            <a:tailEnd/>
          </a:ln>
          <a:effectLst/>
        </p:spPr>
        <p:txBody>
          <a:bodyPr wrap="none" lIns="52249" tIns="26124" rIns="52249" bIns="26124" anchor="ctr"/>
          <a:lstStyle/>
          <a:p>
            <a:pPr lvl="0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1" y="612648"/>
            <a:ext cx="2761491" cy="1261874"/>
          </a:xfrm>
          <a:prstGeom prst="rect">
            <a:avLst/>
          </a:prstGeom>
        </p:spPr>
      </p:pic>
      <p:sp>
        <p:nvSpPr>
          <p:cNvPr id="27" name="Text Box 14"/>
          <p:cNvSpPr txBox="1">
            <a:spLocks noChangeArrowheads="1"/>
          </p:cNvSpPr>
          <p:nvPr userDrawn="1"/>
        </p:nvSpPr>
        <p:spPr bwMode="auto">
          <a:xfrm>
            <a:off x="918370" y="16156940"/>
            <a:ext cx="1571625" cy="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2150" tIns="26070" rIns="52150" bIns="2607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3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RESEARCH POSTER PRESENTATION </a:t>
            </a:r>
            <a:r>
              <a:rPr lang="en-US" sz="3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DESIGN © </a:t>
            </a:r>
            <a:r>
              <a:rPr lang="en-US" sz="300" b="1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2012</a:t>
            </a:r>
            <a:endParaRPr lang="en-US" sz="300" b="1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  <a:p>
            <a:pPr eaLnBrk="0" hangingPunct="0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www.PosterPresentations.com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2507943" rtl="0" eaLnBrk="1" latinLnBrk="0" hangingPunct="1">
        <a:spcBef>
          <a:spcPct val="0"/>
        </a:spcBef>
        <a:buNone/>
        <a:defRPr sz="5000" kern="1200">
          <a:solidFill>
            <a:schemeClr val="bg1"/>
          </a:solidFill>
          <a:latin typeface="Trebuchet MS" pitchFamily="34" charset="0"/>
          <a:ea typeface="+mj-ea"/>
          <a:cs typeface="+mj-cs"/>
        </a:defRPr>
      </a:lvl1pPr>
    </p:titleStyle>
    <p:bodyStyle>
      <a:lvl1pPr marL="940479" indent="-940479" algn="l" defTabSz="2507943" rtl="0" eaLnBrk="1" latinLnBrk="0" hangingPunct="1">
        <a:spcBef>
          <a:spcPct val="20000"/>
        </a:spcBef>
        <a:buFont typeface="Arial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04" indent="-783732" algn="l" defTabSz="2507943" rtl="0" eaLnBrk="1" latinLnBrk="0" hangingPunct="1">
        <a:spcBef>
          <a:spcPct val="20000"/>
        </a:spcBef>
        <a:buFont typeface="Arial" pitchFamily="34" charset="0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2pPr>
      <a:lvl3pPr marL="3134929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6600" kern="1200">
          <a:solidFill>
            <a:schemeClr val="tx1"/>
          </a:solidFill>
          <a:latin typeface="+mn-lt"/>
          <a:ea typeface="+mn-ea"/>
          <a:cs typeface="+mn-cs"/>
        </a:defRPr>
      </a:lvl3pPr>
      <a:lvl4pPr marL="4388901" indent="-626986" algn="l" defTabSz="2507943" rtl="0" eaLnBrk="1" latinLnBrk="0" hangingPunct="1">
        <a:spcBef>
          <a:spcPct val="20000"/>
        </a:spcBef>
        <a:buFont typeface="Arial" pitchFamily="34" charset="0"/>
        <a:buChar char="–"/>
        <a:defRPr sz="5500" kern="1200">
          <a:solidFill>
            <a:schemeClr val="tx1"/>
          </a:solidFill>
          <a:latin typeface="+mn-lt"/>
          <a:ea typeface="+mn-ea"/>
          <a:cs typeface="+mn-cs"/>
        </a:defRPr>
      </a:lvl4pPr>
      <a:lvl5pPr marL="5642872" indent="-626986" algn="l" defTabSz="2507943" rtl="0" eaLnBrk="1" latinLnBrk="0" hangingPunct="1">
        <a:spcBef>
          <a:spcPct val="20000"/>
        </a:spcBef>
        <a:buFont typeface="Arial" pitchFamily="34" charset="0"/>
        <a:buChar char="»"/>
        <a:defRPr sz="5500" kern="1200">
          <a:solidFill>
            <a:schemeClr val="tx1"/>
          </a:solidFill>
          <a:latin typeface="+mn-lt"/>
          <a:ea typeface="+mn-ea"/>
          <a:cs typeface="+mn-cs"/>
        </a:defRPr>
      </a:lvl5pPr>
      <a:lvl6pPr marL="6896844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815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7pPr>
      <a:lvl8pPr marL="9404787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8pPr>
      <a:lvl9pPr marL="10658758" indent="-626986" algn="l" defTabSz="2507943" rtl="0" eaLnBrk="1" latinLnBrk="0" hangingPunct="1">
        <a:spcBef>
          <a:spcPct val="20000"/>
        </a:spcBef>
        <a:buFont typeface="Arial" pitchFamily="34" charset="0"/>
        <a:buChar char="•"/>
        <a:defRPr sz="5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1pPr>
      <a:lvl2pPr marL="1253972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2pPr>
      <a:lvl3pPr marL="250794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3pPr>
      <a:lvl4pPr marL="3761915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4pPr>
      <a:lvl5pPr marL="5015886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5pPr>
      <a:lvl6pPr marL="6269858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6pPr>
      <a:lvl7pPr marL="7523830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7pPr>
      <a:lvl8pPr marL="8777801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8pPr>
      <a:lvl9pPr marL="10031773" algn="l" defTabSz="2507943" rtl="0" eaLnBrk="1" latinLnBrk="0" hangingPunct="1">
        <a:defRPr sz="4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9700">
            <a:alpha val="2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6461" y="3341566"/>
            <a:ext cx="6274921" cy="99630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6461" y="2871723"/>
            <a:ext cx="6280547" cy="536406"/>
          </a:xfrm>
        </p:spPr>
        <p:txBody>
          <a:bodyPr/>
          <a:lstStyle/>
          <a:p>
            <a:r>
              <a:rPr lang="en-US" sz="2800" dirty="0" smtClean="0">
                <a:latin typeface="Tahoma"/>
                <a:cs typeface="Tahoma"/>
              </a:rPr>
              <a:t>BACKGROUND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569843" y="13692416"/>
            <a:ext cx="6281539" cy="536406"/>
          </a:xfrm>
        </p:spPr>
        <p:txBody>
          <a:bodyPr/>
          <a:lstStyle/>
          <a:p>
            <a:r>
              <a:rPr lang="en-US" sz="2800" dirty="0" smtClean="0">
                <a:latin typeface="Tahoma"/>
                <a:cs typeface="Tahoma"/>
              </a:rPr>
              <a:t>OBJECTIVES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41978" y="6247070"/>
            <a:ext cx="6280546" cy="4658845"/>
          </a:xfrm>
        </p:spPr>
        <p:txBody>
          <a:bodyPr/>
          <a:lstStyle/>
          <a:p>
            <a:r>
              <a:rPr lang="en-US" sz="2100" dirty="0">
                <a:latin typeface="Tahoma"/>
                <a:cs typeface="Tahoma"/>
              </a:rPr>
              <a:t>Participants of this study </a:t>
            </a:r>
            <a:r>
              <a:rPr lang="en-US" sz="2100" dirty="0" smtClean="0">
                <a:latin typeface="Tahoma"/>
                <a:cs typeface="Tahoma"/>
              </a:rPr>
              <a:t>were drawn from the mentor’s ongoing longitudinal study and are grouped according to 36 month outcome:</a:t>
            </a:r>
          </a:p>
          <a:p>
            <a:pPr marL="285750" indent="-285750">
              <a:buFont typeface="Arial"/>
              <a:buChar char="•"/>
            </a:pPr>
            <a:r>
              <a:rPr lang="en-US" sz="2100" b="1" dirty="0" smtClean="0">
                <a:latin typeface="Tahoma"/>
                <a:cs typeface="Tahoma"/>
              </a:rPr>
              <a:t>High-risk Siblings (</a:t>
            </a:r>
            <a:r>
              <a:rPr lang="en-US" sz="2100" b="1" i="1" dirty="0" smtClean="0">
                <a:latin typeface="Tahoma"/>
                <a:cs typeface="Tahoma"/>
              </a:rPr>
              <a:t>n</a:t>
            </a:r>
            <a:r>
              <a:rPr lang="en-US" sz="2100" b="1" dirty="0" smtClean="0">
                <a:latin typeface="Tahoma"/>
                <a:cs typeface="Tahoma"/>
              </a:rPr>
              <a:t> = 97): </a:t>
            </a:r>
            <a:r>
              <a:rPr lang="en-US" sz="2100" dirty="0" smtClean="0">
                <a:latin typeface="Tahoma"/>
                <a:cs typeface="Tahoma"/>
              </a:rPr>
              <a:t>younger </a:t>
            </a:r>
            <a:r>
              <a:rPr lang="en-US" sz="2100" dirty="0">
                <a:latin typeface="Tahoma"/>
                <a:cs typeface="Tahoma"/>
              </a:rPr>
              <a:t>siblings of children with </a:t>
            </a:r>
            <a:r>
              <a:rPr lang="en-US" sz="2100" dirty="0" smtClean="0">
                <a:latin typeface="Tahoma"/>
                <a:cs typeface="Tahoma"/>
              </a:rPr>
              <a:t>ASD, </a:t>
            </a:r>
            <a:r>
              <a:rPr lang="en-US" sz="2100" dirty="0">
                <a:latin typeface="Tahoma"/>
                <a:cs typeface="Tahoma"/>
              </a:rPr>
              <a:t>who have at least one older sibling with </a:t>
            </a:r>
            <a:r>
              <a:rPr lang="en-US" sz="2100" dirty="0" smtClean="0">
                <a:latin typeface="Tahoma"/>
                <a:cs typeface="Tahoma"/>
              </a:rPr>
              <a:t>ASD and no diagnosis of ASD themselves</a:t>
            </a:r>
            <a:endParaRPr lang="en-US" sz="2100" dirty="0">
              <a:latin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r>
              <a:rPr lang="en-US" sz="2100" b="1" dirty="0" smtClean="0">
                <a:latin typeface="Tahoma"/>
                <a:cs typeface="Tahoma"/>
              </a:rPr>
              <a:t>Low-risk Siblings </a:t>
            </a:r>
            <a:r>
              <a:rPr lang="en-US" sz="2100" b="1" dirty="0">
                <a:latin typeface="Tahoma"/>
                <a:cs typeface="Tahoma"/>
              </a:rPr>
              <a:t>(</a:t>
            </a:r>
            <a:r>
              <a:rPr lang="en-US" sz="2100" b="1" i="1" dirty="0">
                <a:latin typeface="Tahoma"/>
                <a:cs typeface="Tahoma"/>
              </a:rPr>
              <a:t>n</a:t>
            </a:r>
            <a:r>
              <a:rPr lang="en-US" sz="2100" b="1" dirty="0">
                <a:latin typeface="Tahoma"/>
                <a:cs typeface="Tahoma"/>
              </a:rPr>
              <a:t> = </a:t>
            </a:r>
            <a:r>
              <a:rPr lang="en-US" sz="2100" b="1" dirty="0" smtClean="0">
                <a:latin typeface="Tahoma"/>
                <a:cs typeface="Tahoma"/>
              </a:rPr>
              <a:t>81): </a:t>
            </a:r>
            <a:r>
              <a:rPr lang="en-US" sz="2100" dirty="0" smtClean="0">
                <a:latin typeface="Tahoma"/>
                <a:cs typeface="Tahoma"/>
              </a:rPr>
              <a:t>younger </a:t>
            </a:r>
            <a:r>
              <a:rPr lang="en-US" sz="2100" dirty="0">
                <a:latin typeface="Tahoma"/>
                <a:cs typeface="Tahoma"/>
              </a:rPr>
              <a:t>siblings of children </a:t>
            </a:r>
            <a:r>
              <a:rPr lang="en-US" sz="2100" dirty="0" smtClean="0">
                <a:latin typeface="Tahoma"/>
                <a:cs typeface="Tahoma"/>
              </a:rPr>
              <a:t>with </a:t>
            </a:r>
            <a:r>
              <a:rPr lang="en-US" sz="2100" dirty="0">
                <a:latin typeface="Tahoma"/>
                <a:cs typeface="Tahoma"/>
              </a:rPr>
              <a:t>typical </a:t>
            </a:r>
            <a:r>
              <a:rPr lang="en-US" sz="2100" dirty="0" smtClean="0">
                <a:latin typeface="Tahoma"/>
                <a:cs typeface="Tahoma"/>
              </a:rPr>
              <a:t>development, who </a:t>
            </a:r>
            <a:r>
              <a:rPr lang="en-US" sz="2100" dirty="0">
                <a:latin typeface="Tahoma"/>
                <a:cs typeface="Tahoma"/>
              </a:rPr>
              <a:t>have at least one </a:t>
            </a:r>
            <a:r>
              <a:rPr lang="en-US" sz="2100" dirty="0" smtClean="0">
                <a:latin typeface="Tahoma"/>
                <a:cs typeface="Tahoma"/>
              </a:rPr>
              <a:t>typically </a:t>
            </a:r>
            <a:r>
              <a:rPr lang="en-US" sz="2100" dirty="0">
                <a:latin typeface="Tahoma"/>
                <a:cs typeface="Tahoma"/>
              </a:rPr>
              <a:t>developing older sibling and no family </a:t>
            </a:r>
            <a:r>
              <a:rPr lang="en-US" sz="2100" dirty="0" smtClean="0">
                <a:latin typeface="Tahoma"/>
                <a:cs typeface="Tahoma"/>
              </a:rPr>
              <a:t>history </a:t>
            </a:r>
            <a:r>
              <a:rPr lang="en-US" sz="2100" dirty="0">
                <a:latin typeface="Tahoma"/>
                <a:cs typeface="Tahoma"/>
              </a:rPr>
              <a:t>of </a:t>
            </a:r>
            <a:r>
              <a:rPr lang="en-US" sz="2100" dirty="0" smtClean="0">
                <a:latin typeface="Tahoma"/>
                <a:cs typeface="Tahoma"/>
              </a:rPr>
              <a:t>ASD and no </a:t>
            </a:r>
            <a:r>
              <a:rPr lang="en-US" sz="2100" dirty="0">
                <a:latin typeface="Tahoma"/>
                <a:cs typeface="Tahoma"/>
              </a:rPr>
              <a:t>diagnosis of ASD </a:t>
            </a:r>
            <a:r>
              <a:rPr lang="en-US" sz="2100" dirty="0" smtClean="0">
                <a:latin typeface="Tahoma"/>
                <a:cs typeface="Tahoma"/>
              </a:rPr>
              <a:t>themselves</a:t>
            </a:r>
          </a:p>
          <a:p>
            <a:pPr marL="285750" indent="-285750">
              <a:buFont typeface="Arial"/>
              <a:buChar char="•"/>
            </a:pPr>
            <a:r>
              <a:rPr lang="en-US" sz="2100" b="1" dirty="0" smtClean="0">
                <a:latin typeface="Tahoma"/>
                <a:cs typeface="Tahoma"/>
              </a:rPr>
              <a:t>ASD </a:t>
            </a:r>
            <a:r>
              <a:rPr lang="en-US" sz="2100" b="1" dirty="0">
                <a:latin typeface="Tahoma"/>
                <a:cs typeface="Tahoma"/>
              </a:rPr>
              <a:t>(</a:t>
            </a:r>
            <a:r>
              <a:rPr lang="en-US" sz="2100" b="1" i="1" dirty="0">
                <a:latin typeface="Tahoma"/>
                <a:cs typeface="Tahoma"/>
              </a:rPr>
              <a:t>n</a:t>
            </a:r>
            <a:r>
              <a:rPr lang="en-US" sz="2100" b="1" dirty="0">
                <a:latin typeface="Tahoma"/>
                <a:cs typeface="Tahoma"/>
              </a:rPr>
              <a:t> = </a:t>
            </a:r>
            <a:r>
              <a:rPr lang="en-US" sz="2100" b="1" dirty="0" smtClean="0">
                <a:latin typeface="Tahoma"/>
                <a:cs typeface="Tahoma"/>
              </a:rPr>
              <a:t>25):</a:t>
            </a:r>
            <a:r>
              <a:rPr lang="en-US" sz="2100" dirty="0" smtClean="0">
                <a:latin typeface="Tahoma"/>
                <a:cs typeface="Tahoma"/>
              </a:rPr>
              <a:t> children diagnosed with ASD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7241977" y="5755888"/>
            <a:ext cx="6280547" cy="536406"/>
          </a:xfrm>
        </p:spPr>
        <p:txBody>
          <a:bodyPr/>
          <a:lstStyle/>
          <a:p>
            <a:r>
              <a:rPr lang="en-US" sz="2800" dirty="0" smtClean="0">
                <a:latin typeface="Tahoma"/>
                <a:cs typeface="Tahoma"/>
              </a:rPr>
              <a:t>METHODS</a:t>
            </a:r>
            <a:endParaRPr lang="en-US" sz="2000" dirty="0">
              <a:latin typeface="Tahoma"/>
              <a:cs typeface="Tahoma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3906500" y="3433096"/>
            <a:ext cx="6286500" cy="848571"/>
          </a:xfrm>
        </p:spPr>
        <p:txBody>
          <a:bodyPr/>
          <a:lstStyle/>
          <a:p>
            <a:pPr algn="ctr"/>
            <a:r>
              <a:rPr lang="en-US" sz="1900" dirty="0" smtClean="0">
                <a:latin typeface="Tahoma"/>
                <a:cs typeface="Tahoma"/>
              </a:rPr>
              <a:t>Table 1: Regression Models: Associations between Infant Temperament and 3 Year Internalizing Problems</a:t>
            </a:r>
            <a:endParaRPr lang="en-US" sz="1900" dirty="0">
              <a:latin typeface="Tahoma"/>
              <a:cs typeface="Tahoma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13906500" y="2871723"/>
            <a:ext cx="6286500" cy="536406"/>
          </a:xfrm>
        </p:spPr>
        <p:txBody>
          <a:bodyPr/>
          <a:lstStyle/>
          <a:p>
            <a:r>
              <a:rPr lang="en-US" sz="2800" dirty="0" smtClean="0">
                <a:latin typeface="Tahoma"/>
                <a:cs typeface="Tahoma"/>
              </a:rPr>
              <a:t>RESULTS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5"/>
          </p:nvPr>
        </p:nvSpPr>
        <p:spPr>
          <a:xfrm>
            <a:off x="20575984" y="2871723"/>
            <a:ext cx="6279386" cy="536406"/>
          </a:xfrm>
        </p:spPr>
        <p:txBody>
          <a:bodyPr/>
          <a:lstStyle/>
          <a:p>
            <a:r>
              <a:rPr lang="en-US" sz="2800" dirty="0" smtClean="0">
                <a:latin typeface="Tahoma"/>
                <a:cs typeface="Tahoma"/>
              </a:rPr>
              <a:t>CONCLUSIONS</a:t>
            </a:r>
            <a:endParaRPr lang="en-US" sz="2800" dirty="0">
              <a:latin typeface="Tahoma"/>
              <a:cs typeface="Tahoma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26"/>
          </p:nvPr>
        </p:nvSpPr>
        <p:spPr>
          <a:xfrm>
            <a:off x="20648995" y="10336282"/>
            <a:ext cx="5887009" cy="2978384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100" dirty="0">
                <a:latin typeface="Tahoma"/>
                <a:cs typeface="Tahoma"/>
              </a:rPr>
              <a:t>B</a:t>
            </a:r>
            <a:r>
              <a:rPr lang="en-US" sz="2100" dirty="0" smtClean="0">
                <a:latin typeface="Tahoma"/>
                <a:cs typeface="Tahoma"/>
              </a:rPr>
              <a:t>ehavioral inhibition may be useful as a </a:t>
            </a:r>
            <a:r>
              <a:rPr lang="en-US" sz="2100" dirty="0">
                <a:latin typeface="Tahoma"/>
                <a:cs typeface="Tahoma"/>
              </a:rPr>
              <a:t>risk </a:t>
            </a:r>
            <a:r>
              <a:rPr lang="en-US" sz="2100" dirty="0" smtClean="0">
                <a:latin typeface="Tahoma"/>
                <a:cs typeface="Tahoma"/>
              </a:rPr>
              <a:t>factor for later internalizing problems in children at risk for ASD</a:t>
            </a:r>
          </a:p>
          <a:p>
            <a:endParaRPr lang="en-US" sz="2100" dirty="0" smtClean="0">
              <a:latin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r>
              <a:rPr lang="en-US" sz="2100" dirty="0" smtClean="0">
                <a:latin typeface="Tahoma"/>
                <a:cs typeface="Tahoma"/>
              </a:rPr>
              <a:t>Early temperament patterns may be valuable for early identification of children most at risk for developing anxiety, ultimately aiding in prevention efforts</a:t>
            </a:r>
            <a:endParaRPr lang="en-US" sz="21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29"/>
          </p:nvPr>
        </p:nvSpPr>
        <p:spPr>
          <a:xfrm>
            <a:off x="20575984" y="13530320"/>
            <a:ext cx="6279386" cy="536406"/>
          </a:xfrm>
        </p:spPr>
        <p:txBody>
          <a:bodyPr/>
          <a:lstStyle/>
          <a:p>
            <a:r>
              <a:rPr lang="en-US" sz="2800" dirty="0" smtClean="0">
                <a:latin typeface="Tahoma"/>
                <a:cs typeface="Tahoma"/>
              </a:rPr>
              <a:t>ACKNOWLEDGEMENTS</a:t>
            </a:r>
            <a:endParaRPr lang="en-US" sz="2800" dirty="0">
              <a:latin typeface="Tahoma"/>
              <a:cs typeface="Tahoma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96"/>
          </p:nvPr>
        </p:nvSpPr>
        <p:spPr>
          <a:xfrm>
            <a:off x="576461" y="14129392"/>
            <a:ext cx="6274921" cy="1879622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100" dirty="0" smtClean="0">
                <a:latin typeface="Tahoma"/>
                <a:cs typeface="Tahoma"/>
              </a:rPr>
              <a:t>Determine whether temperament in infancy predicts </a:t>
            </a:r>
            <a:r>
              <a:rPr lang="en-US" sz="2100" dirty="0">
                <a:latin typeface="Tahoma"/>
                <a:cs typeface="Tahoma"/>
              </a:rPr>
              <a:t>later internalizing and externalizing behavior </a:t>
            </a:r>
            <a:r>
              <a:rPr lang="en-US" sz="2100" dirty="0" smtClean="0">
                <a:latin typeface="Tahoma"/>
                <a:cs typeface="Tahoma"/>
              </a:rPr>
              <a:t>problems</a:t>
            </a:r>
            <a:r>
              <a:rPr lang="en-US" sz="2100" dirty="0">
                <a:latin typeface="Tahoma"/>
                <a:cs typeface="Tahoma"/>
              </a:rPr>
              <a:t> in a sample of children with ASD, children at </a:t>
            </a:r>
            <a:r>
              <a:rPr lang="en-US" sz="2100" dirty="0" smtClean="0">
                <a:latin typeface="Tahoma"/>
                <a:cs typeface="Tahoma"/>
              </a:rPr>
              <a:t>high risk </a:t>
            </a:r>
            <a:r>
              <a:rPr lang="en-US" sz="2100" dirty="0">
                <a:latin typeface="Tahoma"/>
                <a:cs typeface="Tahoma"/>
              </a:rPr>
              <a:t>of developing ASD, and children at </a:t>
            </a:r>
            <a:r>
              <a:rPr lang="en-US" sz="2100" dirty="0" smtClean="0">
                <a:latin typeface="Tahoma"/>
                <a:cs typeface="Tahoma"/>
              </a:rPr>
              <a:t>low risk </a:t>
            </a:r>
            <a:r>
              <a:rPr lang="en-US" sz="2100" dirty="0">
                <a:latin typeface="Tahoma"/>
                <a:cs typeface="Tahoma"/>
              </a:rPr>
              <a:t>of developing </a:t>
            </a:r>
            <a:r>
              <a:rPr lang="en-US" sz="2100" dirty="0" smtClean="0">
                <a:latin typeface="Tahoma"/>
                <a:cs typeface="Tahoma"/>
              </a:rPr>
              <a:t>ASD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2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" name="Picture Placeholder 65" descr="44.jpg"/>
          <p:cNvPicPr>
            <a:picLocks noGrp="1" noChangeAspect="1"/>
          </p:cNvPicPr>
          <p:nvPr>
            <p:ph type="pic" sz="quarter" idx="1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2" r="6032"/>
          <a:stretch>
            <a:fillRect/>
          </a:stretch>
        </p:blipFill>
        <p:spPr/>
      </p:pic>
      <p:graphicFrame>
        <p:nvGraphicFramePr>
          <p:cNvPr id="78" name="Picture Placeholder 77"/>
          <p:cNvGraphicFramePr>
            <a:graphicFrameLocks noGrp="1"/>
          </p:cNvGraphicFramePr>
          <p:nvPr>
            <p:ph type="pic" sz="quarter" idx="126"/>
            <p:extLst>
              <p:ext uri="{D42A27DB-BD31-4B8C-83A1-F6EECF244321}">
                <p14:modId xmlns:p14="http://schemas.microsoft.com/office/powerpoint/2010/main" val="1728874792"/>
              </p:ext>
            </p:extLst>
          </p:nvPr>
        </p:nvGraphicFramePr>
        <p:xfrm>
          <a:off x="-4702175" y="13738225"/>
          <a:ext cx="2644776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388"/>
                <a:gridCol w="1322388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1" name="Picture Placeholder 80"/>
          <p:cNvPicPr>
            <a:picLocks noGrp="1" noChangeAspect="1"/>
          </p:cNvPicPr>
          <p:nvPr>
            <p:ph type="pic" sz="quarter" idx="129"/>
          </p:nvPr>
        </p:nvPicPr>
        <p:blipFill>
          <a:blip r:embed="rId4"/>
          <a:srcRect l="6127" r="6127"/>
          <a:stretch>
            <a:fillRect/>
          </a:stretch>
        </p:blipFill>
        <p:spPr/>
      </p:pic>
      <p:sp>
        <p:nvSpPr>
          <p:cNvPr id="31" name="Picture Placeholder 30"/>
          <p:cNvSpPr>
            <a:spLocks noGrp="1"/>
          </p:cNvSpPr>
          <p:nvPr>
            <p:ph type="pic" sz="quarter" idx="130"/>
          </p:nvPr>
        </p:nvSpPr>
        <p:spPr/>
      </p:sp>
      <p:sp>
        <p:nvSpPr>
          <p:cNvPr id="36" name="Text Placeholder 35"/>
          <p:cNvSpPr>
            <a:spLocks noGrp="1"/>
          </p:cNvSpPr>
          <p:nvPr>
            <p:ph type="body" sz="quarter" idx="1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3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4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4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4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4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5" name="Text Placeholder 44"/>
          <p:cNvSpPr>
            <a:spLocks noGrp="1"/>
          </p:cNvSpPr>
          <p:nvPr>
            <p:ph type="body" sz="quarter" idx="14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4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4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4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Text Placeholder 48"/>
          <p:cNvSpPr>
            <a:spLocks noGrp="1"/>
          </p:cNvSpPr>
          <p:nvPr>
            <p:ph type="body" sz="quarter" idx="14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0" name="Text Placeholder 49"/>
          <p:cNvSpPr>
            <a:spLocks noGrp="1"/>
          </p:cNvSpPr>
          <p:nvPr>
            <p:ph type="body" sz="quarter" idx="150"/>
          </p:nvPr>
        </p:nvSpPr>
        <p:spPr/>
        <p:txBody>
          <a:bodyPr>
            <a:noAutofit/>
          </a:bodyPr>
          <a:lstStyle/>
          <a:p>
            <a:r>
              <a:rPr lang="en-US" sz="3800" dirty="0" smtClean="0">
                <a:latin typeface="Tahoma"/>
                <a:cs typeface="Tahoma"/>
              </a:rPr>
              <a:t>Roshelle K. Chan</a:t>
            </a:r>
            <a:r>
              <a:rPr lang="en-US" sz="3800" baseline="30000" dirty="0" smtClean="0">
                <a:latin typeface="Tahoma"/>
                <a:cs typeface="Tahoma"/>
              </a:rPr>
              <a:t>1</a:t>
            </a:r>
            <a:r>
              <a:rPr lang="en-US" sz="3800" dirty="0">
                <a:latin typeface="Tahoma"/>
                <a:cs typeface="Tahoma"/>
              </a:rPr>
              <a:t>,</a:t>
            </a:r>
            <a:r>
              <a:rPr lang="en-US" sz="3800" dirty="0" smtClean="0">
                <a:latin typeface="Tahoma"/>
                <a:cs typeface="Tahoma"/>
              </a:rPr>
              <a:t> BS, Devon N. Gangi</a:t>
            </a:r>
            <a:r>
              <a:rPr lang="en-US" sz="3800" baseline="30000" dirty="0" smtClean="0">
                <a:latin typeface="Tahoma"/>
                <a:cs typeface="Tahoma"/>
              </a:rPr>
              <a:t>2</a:t>
            </a:r>
            <a:r>
              <a:rPr lang="en-US" sz="3800" dirty="0" smtClean="0">
                <a:latin typeface="Tahoma"/>
                <a:cs typeface="Tahoma"/>
              </a:rPr>
              <a:t>, PhD, Sally Ozonoff</a:t>
            </a:r>
            <a:r>
              <a:rPr lang="en-US" sz="3800" baseline="30000" dirty="0">
                <a:latin typeface="Tahoma"/>
                <a:cs typeface="Tahoma"/>
              </a:rPr>
              <a:t>2</a:t>
            </a:r>
            <a:r>
              <a:rPr lang="en-US" sz="3800" dirty="0" smtClean="0">
                <a:latin typeface="Tahoma"/>
                <a:cs typeface="Tahoma"/>
              </a:rPr>
              <a:t>, PhD</a:t>
            </a:r>
            <a:endParaRPr lang="en-US" sz="3800" dirty="0">
              <a:latin typeface="Tahoma"/>
              <a:cs typeface="Tahoma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84"/>
          </p:nvPr>
        </p:nvSpPr>
        <p:spPr>
          <a:xfrm>
            <a:off x="3467100" y="1676399"/>
            <a:ext cx="20560850" cy="634555"/>
          </a:xfrm>
        </p:spPr>
        <p:txBody>
          <a:bodyPr>
            <a:noAutofit/>
          </a:bodyPr>
          <a:lstStyle/>
          <a:p>
            <a:r>
              <a:rPr lang="en-US" baseline="30000" dirty="0">
                <a:latin typeface="Tahoma"/>
                <a:cs typeface="Tahoma"/>
              </a:rPr>
              <a:t>1</a:t>
            </a:r>
            <a:r>
              <a:rPr lang="en-US" dirty="0" smtClean="0">
                <a:latin typeface="Tahoma"/>
                <a:cs typeface="Tahoma"/>
              </a:rPr>
              <a:t>University of California, Davis School of Medicine, </a:t>
            </a:r>
            <a:r>
              <a:rPr lang="en-US" baseline="30000" dirty="0">
                <a:latin typeface="Tahoma"/>
                <a:cs typeface="Tahoma"/>
              </a:rPr>
              <a:t>2</a:t>
            </a:r>
            <a:r>
              <a:rPr lang="en-US" dirty="0" smtClean="0">
                <a:latin typeface="Tahoma"/>
                <a:cs typeface="Tahoma"/>
              </a:rPr>
              <a:t>Department of Psychiatry and Behavioral Sciences, UC Davis MIND Institute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85"/>
          </p:nvPr>
        </p:nvSpPr>
        <p:spPr/>
        <p:txBody>
          <a:bodyPr>
            <a:noAutofit/>
          </a:bodyPr>
          <a:lstStyle/>
          <a:p>
            <a:r>
              <a:rPr lang="en-US" sz="5000" b="1" dirty="0" smtClean="0">
                <a:latin typeface="Tahoma"/>
                <a:cs typeface="Tahoma"/>
              </a:rPr>
              <a:t>Prediction of Internalizing Problems from Early Temperament</a:t>
            </a:r>
            <a:endParaRPr lang="en-US" sz="5000" b="1" dirty="0">
              <a:latin typeface="Tahoma"/>
              <a:cs typeface="Tahoma"/>
            </a:endParaRP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86"/>
          </p:nvPr>
        </p:nvSpPr>
        <p:spPr>
          <a:xfrm>
            <a:off x="20655953" y="3490246"/>
            <a:ext cx="5899101" cy="330155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100" dirty="0" smtClean="0">
                <a:latin typeface="Tahoma"/>
                <a:cs typeface="Tahoma"/>
              </a:rPr>
              <a:t>Early negative </a:t>
            </a:r>
            <a:r>
              <a:rPr lang="en-US" sz="2100" dirty="0">
                <a:latin typeface="Tahoma"/>
                <a:cs typeface="Tahoma"/>
              </a:rPr>
              <a:t>affectivity </a:t>
            </a:r>
            <a:r>
              <a:rPr lang="en-US" sz="2100" dirty="0" smtClean="0">
                <a:latin typeface="Tahoma"/>
                <a:cs typeface="Tahoma"/>
              </a:rPr>
              <a:t>(at 12, 18, 24 and 36 months) significantly predicted </a:t>
            </a:r>
            <a:r>
              <a:rPr lang="en-US" sz="2100" dirty="0">
                <a:latin typeface="Tahoma"/>
                <a:cs typeface="Tahoma"/>
              </a:rPr>
              <a:t>36 month internalizing </a:t>
            </a:r>
            <a:r>
              <a:rPr lang="en-US" sz="2100" dirty="0" smtClean="0">
                <a:latin typeface="Tahoma"/>
                <a:cs typeface="Tahoma"/>
              </a:rPr>
              <a:t>problems across all groups</a:t>
            </a:r>
          </a:p>
          <a:p>
            <a:endParaRPr lang="en-US" sz="2100" dirty="0">
              <a:latin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r>
              <a:rPr lang="en-US" sz="2100" dirty="0" smtClean="0">
                <a:latin typeface="Tahoma"/>
                <a:cs typeface="Tahoma"/>
              </a:rPr>
              <a:t>Against our hypothesis, </a:t>
            </a:r>
            <a:r>
              <a:rPr lang="en-US" sz="2100" dirty="0">
                <a:latin typeface="Tahoma"/>
                <a:cs typeface="Tahoma"/>
              </a:rPr>
              <a:t>s</a:t>
            </a:r>
            <a:r>
              <a:rPr lang="en-US" sz="2100" dirty="0" smtClean="0">
                <a:latin typeface="Tahoma"/>
                <a:cs typeface="Tahoma"/>
              </a:rPr>
              <a:t>urgency from 12-24 months </a:t>
            </a:r>
            <a:r>
              <a:rPr lang="en-US" sz="2100" dirty="0">
                <a:latin typeface="Tahoma"/>
                <a:cs typeface="Tahoma"/>
              </a:rPr>
              <a:t>did not </a:t>
            </a:r>
            <a:r>
              <a:rPr lang="en-US" sz="2100" dirty="0" smtClean="0">
                <a:latin typeface="Tahoma"/>
                <a:cs typeface="Tahoma"/>
              </a:rPr>
              <a:t>predict externalizing problems, but surgency at 36 months was associated concurrently with externalizing problems</a:t>
            </a:r>
            <a:endParaRPr lang="en-US" dirty="0"/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87"/>
          </p:nvPr>
        </p:nvSpPr>
        <p:spPr>
          <a:xfrm>
            <a:off x="20600385" y="14070975"/>
            <a:ext cx="6157252" cy="1944255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100" dirty="0">
                <a:latin typeface="Tahoma"/>
                <a:cs typeface="Tahoma"/>
              </a:rPr>
              <a:t>This work was supported by NIH grants R01 MH068398 and R01 MH099046 to </a:t>
            </a:r>
            <a:r>
              <a:rPr lang="en-US" sz="2100" dirty="0" smtClean="0">
                <a:latin typeface="Tahoma"/>
                <a:cs typeface="Tahoma"/>
              </a:rPr>
              <a:t>Ozonoff</a:t>
            </a:r>
            <a:r>
              <a:rPr lang="en-US" sz="2100" dirty="0">
                <a:latin typeface="Tahoma"/>
                <a:cs typeface="Tahoma"/>
              </a:rPr>
              <a:t> </a:t>
            </a:r>
            <a:r>
              <a:rPr lang="en-US" sz="2100" dirty="0" smtClean="0">
                <a:latin typeface="Tahoma"/>
                <a:cs typeface="Tahoma"/>
              </a:rPr>
              <a:t>and UC Davis School of Medicine</a:t>
            </a:r>
          </a:p>
          <a:p>
            <a:pPr marL="342900" indent="-342900">
              <a:buFont typeface="Arial"/>
              <a:buChar char="•"/>
            </a:pPr>
            <a:r>
              <a:rPr lang="en-US" sz="2100" dirty="0" smtClean="0">
                <a:latin typeface="Tahoma"/>
                <a:cs typeface="Tahoma"/>
              </a:rPr>
              <a:t>Special acknowledgements to Dr. Devon N. Gangi, who greatly helped with this project</a:t>
            </a:r>
            <a:endParaRPr lang="en-US" sz="2100" dirty="0">
              <a:latin typeface="Tahoma"/>
              <a:cs typeface="Tahoma"/>
            </a:endParaRPr>
          </a:p>
        </p:txBody>
      </p:sp>
      <p:pic>
        <p:nvPicPr>
          <p:cNvPr id="65" name="Picture Placeholder 64" descr="MINDlogo.pn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" t="-1774" r="-3803" b="-7433"/>
          <a:stretch/>
        </p:blipFill>
        <p:spPr>
          <a:xfrm>
            <a:off x="24180350" y="841384"/>
            <a:ext cx="2602745" cy="878068"/>
          </a:xfrm>
        </p:spPr>
      </p:pic>
      <p:sp>
        <p:nvSpPr>
          <p:cNvPr id="68" name="Text Placeholder 13"/>
          <p:cNvSpPr>
            <a:spLocks noGrp="1"/>
          </p:cNvSpPr>
          <p:nvPr>
            <p:ph type="body" sz="quarter" idx="96"/>
          </p:nvPr>
        </p:nvSpPr>
        <p:spPr>
          <a:xfrm>
            <a:off x="587995" y="3363225"/>
            <a:ext cx="6269013" cy="10475823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100" dirty="0" smtClean="0">
                <a:latin typeface="Tahoma"/>
                <a:cs typeface="Tahoma"/>
              </a:rPr>
              <a:t>Younger </a:t>
            </a:r>
            <a:r>
              <a:rPr lang="en-US" sz="2100" dirty="0">
                <a:latin typeface="Tahoma"/>
                <a:cs typeface="Tahoma"/>
              </a:rPr>
              <a:t>siblings of children with autism spectrum disorder (ASD) are at an increased risk for </a:t>
            </a:r>
            <a:r>
              <a:rPr lang="en-US" sz="2100" dirty="0" smtClean="0">
                <a:latin typeface="Tahoma"/>
                <a:cs typeface="Tahoma"/>
              </a:rPr>
              <a:t>ASD and behavioral difficulties, such as internalizing (mood and anxiety) and externalizing (attention and behavioral) problems</a:t>
            </a:r>
          </a:p>
          <a:p>
            <a:endParaRPr lang="en-US" sz="2100" dirty="0">
              <a:latin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r>
              <a:rPr lang="en-US" sz="2100" dirty="0" smtClean="0">
                <a:latin typeface="Tahoma"/>
                <a:cs typeface="Tahoma"/>
              </a:rPr>
              <a:t>Research suggests that early temperament may </a:t>
            </a:r>
            <a:r>
              <a:rPr lang="en-US" sz="2100" dirty="0">
                <a:latin typeface="Tahoma"/>
                <a:cs typeface="Tahoma"/>
              </a:rPr>
              <a:t>aid in predicting later behavior </a:t>
            </a:r>
            <a:r>
              <a:rPr lang="en-US" sz="2100" dirty="0" smtClean="0">
                <a:latin typeface="Tahoma"/>
                <a:cs typeface="Tahoma"/>
              </a:rPr>
              <a:t>problems</a:t>
            </a:r>
          </a:p>
          <a:p>
            <a:endParaRPr lang="en-US" sz="2100" dirty="0" smtClean="0">
              <a:latin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r>
              <a:rPr lang="en-US" sz="2100" b="1" dirty="0" smtClean="0">
                <a:latin typeface="Tahoma"/>
                <a:cs typeface="Tahoma"/>
              </a:rPr>
              <a:t>Behavioral inhibition </a:t>
            </a:r>
            <a:r>
              <a:rPr lang="en-US" sz="2100" dirty="0" smtClean="0">
                <a:latin typeface="Tahoma"/>
                <a:cs typeface="Tahoma"/>
              </a:rPr>
              <a:t>is a temperament dimension that includes social withdrawal, reactivity to novelty, negative affect and vigilance, and has been strongly associated with the development of later anxiety disorders</a:t>
            </a:r>
          </a:p>
          <a:p>
            <a:endParaRPr lang="en-US" sz="2100" dirty="0" smtClean="0">
              <a:latin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r>
              <a:rPr lang="en-US" sz="2100" b="1" dirty="0" smtClean="0">
                <a:latin typeface="Tahoma"/>
                <a:cs typeface="Tahoma"/>
              </a:rPr>
              <a:t>Surgency</a:t>
            </a:r>
            <a:r>
              <a:rPr lang="en-US" sz="2100" dirty="0" smtClean="0">
                <a:latin typeface="Tahoma"/>
                <a:cs typeface="Tahoma"/>
              </a:rPr>
              <a:t> is a temperament dimension that increased </a:t>
            </a:r>
            <a:r>
              <a:rPr lang="en-US" sz="2100" dirty="0">
                <a:latin typeface="Tahoma"/>
                <a:cs typeface="Tahoma"/>
              </a:rPr>
              <a:t>impulsivity, </a:t>
            </a:r>
            <a:r>
              <a:rPr lang="en-US" sz="2100" dirty="0" smtClean="0">
                <a:latin typeface="Tahoma"/>
                <a:cs typeface="Tahoma"/>
              </a:rPr>
              <a:t>activity </a:t>
            </a:r>
            <a:r>
              <a:rPr lang="en-US" sz="2100" dirty="0">
                <a:latin typeface="Tahoma"/>
                <a:cs typeface="Tahoma"/>
              </a:rPr>
              <a:t>levels, and emotional </a:t>
            </a:r>
            <a:r>
              <a:rPr lang="en-US" sz="2100" dirty="0" smtClean="0">
                <a:latin typeface="Tahoma"/>
                <a:cs typeface="Tahoma"/>
              </a:rPr>
              <a:t>reactivity, and has been linked to the development of later ADHD/attention and aggression problems</a:t>
            </a:r>
          </a:p>
          <a:p>
            <a:pPr marL="285750" indent="-285750">
              <a:buFont typeface="Arial"/>
              <a:buChar char="•"/>
            </a:pPr>
            <a:endParaRPr lang="en-US" sz="2100" dirty="0">
              <a:latin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en-US" sz="2100" dirty="0" smtClean="0">
              <a:latin typeface="Tahoma"/>
              <a:cs typeface="Tahoma"/>
            </a:endParaRPr>
          </a:p>
          <a:p>
            <a:pPr marL="285750" indent="-285750">
              <a:buFont typeface="Arial"/>
              <a:buChar char="•"/>
            </a:pPr>
            <a:endParaRPr lang="en-US" sz="2100" dirty="0">
              <a:latin typeface="Tahoma"/>
              <a:cs typeface="Tahoma"/>
            </a:endParaRPr>
          </a:p>
          <a:p>
            <a:endParaRPr lang="en-US" sz="2100" dirty="0" smtClean="0">
              <a:latin typeface="Tahoma"/>
              <a:cs typeface="Tahoma"/>
            </a:endParaRPr>
          </a:p>
          <a:p>
            <a:endParaRPr lang="en-US" sz="2100" dirty="0" smtClean="0">
              <a:latin typeface="Tahoma"/>
              <a:cs typeface="Tahoma"/>
            </a:endParaRPr>
          </a:p>
          <a:p>
            <a:pPr algn="ctr"/>
            <a:endParaRPr lang="en-US" sz="2100" b="1" dirty="0" smtClean="0">
              <a:latin typeface="Tahoma"/>
              <a:cs typeface="Tahoma"/>
            </a:endParaRPr>
          </a:p>
          <a:p>
            <a:pPr algn="ctr"/>
            <a:r>
              <a:rPr lang="en-US" sz="2100" b="1" dirty="0" smtClean="0">
                <a:latin typeface="Tahoma"/>
                <a:cs typeface="Tahoma"/>
              </a:rPr>
              <a:t>However, these links have not been examined in children at risk for ASD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7243961" y="2893730"/>
            <a:ext cx="6281539" cy="536406"/>
          </a:xfrm>
        </p:spPr>
        <p:txBody>
          <a:bodyPr/>
          <a:lstStyle/>
          <a:p>
            <a:r>
              <a:rPr lang="en-US" sz="2800" dirty="0" smtClean="0">
                <a:latin typeface="Tahoma"/>
                <a:cs typeface="Tahoma"/>
              </a:rPr>
              <a:t>HYPOTHESES</a:t>
            </a:r>
            <a:endParaRPr lang="en-US" sz="2800" dirty="0">
              <a:latin typeface="Tahoma"/>
              <a:cs typeface="Tahoma"/>
            </a:endParaRPr>
          </a:p>
        </p:txBody>
      </p:sp>
      <p:sp>
        <p:nvSpPr>
          <p:cNvPr id="70" name="Text Placeholder 13"/>
          <p:cNvSpPr>
            <a:spLocks noGrp="1"/>
          </p:cNvSpPr>
          <p:nvPr>
            <p:ph type="body" sz="quarter" idx="96"/>
          </p:nvPr>
        </p:nvSpPr>
        <p:spPr>
          <a:xfrm>
            <a:off x="7310621" y="3420382"/>
            <a:ext cx="6274921" cy="2267421"/>
          </a:xfrm>
        </p:spPr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en-US" sz="2100" dirty="0" smtClean="0">
                <a:latin typeface="Tahoma"/>
                <a:cs typeface="Tahoma"/>
              </a:rPr>
              <a:t>High </a:t>
            </a:r>
            <a:r>
              <a:rPr lang="en-US" sz="2100" dirty="0">
                <a:latin typeface="Tahoma"/>
                <a:cs typeface="Tahoma"/>
              </a:rPr>
              <a:t>levels of behavioral inhibition in </a:t>
            </a:r>
            <a:r>
              <a:rPr lang="en-US" sz="2100" dirty="0" smtClean="0">
                <a:latin typeface="Tahoma"/>
                <a:cs typeface="Tahoma"/>
              </a:rPr>
              <a:t>infancy and toddlerhood will </a:t>
            </a:r>
            <a:r>
              <a:rPr lang="en-US" sz="2100" dirty="0">
                <a:latin typeface="Tahoma"/>
                <a:cs typeface="Tahoma"/>
              </a:rPr>
              <a:t>predict internalizing problems</a:t>
            </a:r>
            <a:r>
              <a:rPr lang="en-US" sz="2100" b="1" dirty="0">
                <a:latin typeface="Tahoma"/>
                <a:cs typeface="Tahoma"/>
              </a:rPr>
              <a:t> </a:t>
            </a:r>
            <a:r>
              <a:rPr lang="en-US" sz="2100" dirty="0">
                <a:latin typeface="Tahoma"/>
                <a:cs typeface="Tahoma"/>
              </a:rPr>
              <a:t>at 3 years of </a:t>
            </a:r>
            <a:r>
              <a:rPr lang="en-US" sz="2100" dirty="0" smtClean="0">
                <a:latin typeface="Tahoma"/>
                <a:cs typeface="Tahoma"/>
              </a:rPr>
              <a:t>age</a:t>
            </a:r>
          </a:p>
          <a:p>
            <a:pPr marL="342900" indent="-342900">
              <a:buFont typeface="+mj-lt"/>
              <a:buAutoNum type="arabicParenR" startAt="2"/>
            </a:pPr>
            <a:r>
              <a:rPr lang="en-US" sz="2100" dirty="0" smtClean="0">
                <a:latin typeface="Tahoma"/>
                <a:cs typeface="Tahoma"/>
              </a:rPr>
              <a:t>High </a:t>
            </a:r>
            <a:r>
              <a:rPr lang="en-US" sz="2100" dirty="0">
                <a:latin typeface="Tahoma"/>
                <a:cs typeface="Tahoma"/>
              </a:rPr>
              <a:t>levels of surgency in </a:t>
            </a:r>
            <a:r>
              <a:rPr lang="en-US" sz="2100" dirty="0" smtClean="0">
                <a:latin typeface="Tahoma"/>
                <a:cs typeface="Tahoma"/>
              </a:rPr>
              <a:t>infancy and toddlerhood will </a:t>
            </a:r>
            <a:r>
              <a:rPr lang="en-US" sz="2100" dirty="0">
                <a:latin typeface="Tahoma"/>
                <a:cs typeface="Tahoma"/>
              </a:rPr>
              <a:t>predict externalizing problems at 3 years of </a:t>
            </a:r>
            <a:r>
              <a:rPr lang="en-US" sz="2100" dirty="0" smtClean="0">
                <a:latin typeface="Tahoma"/>
                <a:cs typeface="Tahoma"/>
              </a:rPr>
              <a:t>age</a:t>
            </a:r>
            <a:endParaRPr lang="en-US" sz="2100" dirty="0">
              <a:latin typeface="Tahoma"/>
              <a:cs typeface="Tahoma"/>
            </a:endParaRPr>
          </a:p>
        </p:txBody>
      </p:sp>
      <p:sp>
        <p:nvSpPr>
          <p:cNvPr id="72" name="Text Placeholder 6"/>
          <p:cNvSpPr>
            <a:spLocks noGrp="1"/>
          </p:cNvSpPr>
          <p:nvPr>
            <p:ph type="body" sz="quarter" idx="22"/>
          </p:nvPr>
        </p:nvSpPr>
        <p:spPr>
          <a:xfrm>
            <a:off x="7241977" y="11021644"/>
            <a:ext cx="6280547" cy="536406"/>
          </a:xfrm>
        </p:spPr>
        <p:txBody>
          <a:bodyPr/>
          <a:lstStyle/>
          <a:p>
            <a:r>
              <a:rPr lang="en-US" sz="2800" dirty="0" smtClean="0">
                <a:latin typeface="Tahoma"/>
                <a:cs typeface="Tahoma"/>
              </a:rPr>
              <a:t>MEASURES</a:t>
            </a:r>
            <a:endParaRPr lang="en-US" dirty="0">
              <a:latin typeface="Tahoma"/>
              <a:cs typeface="Tahoma"/>
            </a:endParaRP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310623" y="11571080"/>
            <a:ext cx="6211901" cy="4400312"/>
          </a:xfrm>
        </p:spPr>
        <p:txBody>
          <a:bodyPr/>
          <a:lstStyle/>
          <a:p>
            <a:r>
              <a:rPr lang="en-US" sz="2100" b="1" u="sng" dirty="0">
                <a:latin typeface="Tahoma"/>
                <a:cs typeface="Tahoma"/>
              </a:rPr>
              <a:t>Child Behavior Checklist</a:t>
            </a:r>
            <a:r>
              <a:rPr lang="en-US" sz="2100" b="1" dirty="0">
                <a:latin typeface="Tahoma"/>
                <a:cs typeface="Tahoma"/>
              </a:rPr>
              <a:t> </a:t>
            </a:r>
            <a:r>
              <a:rPr lang="en-US" sz="2100" dirty="0">
                <a:latin typeface="Tahoma"/>
                <a:cs typeface="Tahoma"/>
              </a:rPr>
              <a:t>(</a:t>
            </a:r>
            <a:r>
              <a:rPr lang="en-US" sz="2100" dirty="0" smtClean="0">
                <a:latin typeface="Tahoma"/>
                <a:cs typeface="Tahoma"/>
              </a:rPr>
              <a:t>CBCL) </a:t>
            </a:r>
            <a:r>
              <a:rPr lang="en-US" sz="2100" dirty="0">
                <a:latin typeface="Tahoma"/>
                <a:cs typeface="Tahoma"/>
              </a:rPr>
              <a:t>is a widely used </a:t>
            </a:r>
            <a:r>
              <a:rPr lang="en-US" sz="2100" dirty="0" smtClean="0">
                <a:latin typeface="Tahoma"/>
                <a:cs typeface="Tahoma"/>
              </a:rPr>
              <a:t>questionnaire capturing psychopathology, such as internalizing and externalizing problems</a:t>
            </a:r>
          </a:p>
          <a:p>
            <a:pPr marL="285750" indent="-285750">
              <a:buFont typeface="Arial"/>
              <a:buChar char="•"/>
            </a:pPr>
            <a:r>
              <a:rPr lang="en-US" sz="2100" dirty="0" smtClean="0">
                <a:latin typeface="Tahoma"/>
                <a:cs typeface="Tahoma"/>
              </a:rPr>
              <a:t>Parents completed at 36 months</a:t>
            </a:r>
          </a:p>
          <a:p>
            <a:r>
              <a:rPr lang="en-US" sz="2100" b="1" u="sng" dirty="0" smtClean="0">
                <a:latin typeface="Tahoma"/>
                <a:cs typeface="Tahoma"/>
              </a:rPr>
              <a:t>Infant </a:t>
            </a:r>
            <a:r>
              <a:rPr lang="en-US" sz="2100" b="1" u="sng" dirty="0">
                <a:latin typeface="Tahoma"/>
                <a:cs typeface="Tahoma"/>
              </a:rPr>
              <a:t>Behavior Questionnaire</a:t>
            </a:r>
            <a:r>
              <a:rPr lang="en-US" sz="2100" b="1" dirty="0">
                <a:latin typeface="Tahoma"/>
                <a:cs typeface="Tahoma"/>
              </a:rPr>
              <a:t> </a:t>
            </a:r>
            <a:r>
              <a:rPr lang="en-US" sz="2100" dirty="0">
                <a:latin typeface="Tahoma"/>
                <a:cs typeface="Tahoma"/>
              </a:rPr>
              <a:t>(</a:t>
            </a:r>
            <a:r>
              <a:rPr lang="en-US" sz="2100" dirty="0" smtClean="0">
                <a:latin typeface="Tahoma"/>
                <a:cs typeface="Tahoma"/>
              </a:rPr>
              <a:t>IBQ) administered at 12 months, and </a:t>
            </a:r>
            <a:r>
              <a:rPr lang="en-US" sz="2100" b="1" u="sng" dirty="0" smtClean="0">
                <a:latin typeface="Tahoma"/>
                <a:cs typeface="Tahoma"/>
              </a:rPr>
              <a:t>Early </a:t>
            </a:r>
            <a:r>
              <a:rPr lang="en-US" sz="2100" b="1" u="sng" dirty="0">
                <a:latin typeface="Tahoma"/>
                <a:cs typeface="Tahoma"/>
              </a:rPr>
              <a:t>Child Behavior Questionnaire </a:t>
            </a:r>
            <a:r>
              <a:rPr lang="en-US" sz="2100" dirty="0">
                <a:latin typeface="Tahoma"/>
                <a:cs typeface="Tahoma"/>
              </a:rPr>
              <a:t>(</a:t>
            </a:r>
            <a:r>
              <a:rPr lang="en-US" sz="2100" dirty="0" smtClean="0">
                <a:latin typeface="Tahoma"/>
                <a:cs typeface="Tahoma"/>
              </a:rPr>
              <a:t>ECBQ) administered at 18, 24, and 36 months</a:t>
            </a:r>
          </a:p>
          <a:p>
            <a:pPr marL="342900" indent="-342900">
              <a:buFont typeface="Arial"/>
              <a:buChar char="•"/>
            </a:pPr>
            <a:r>
              <a:rPr lang="en-US" sz="2100" b="1" dirty="0" smtClean="0">
                <a:latin typeface="Tahoma"/>
                <a:cs typeface="Tahoma"/>
              </a:rPr>
              <a:t>Negative Affectivity scale</a:t>
            </a:r>
            <a:r>
              <a:rPr lang="en-US" sz="2100" dirty="0" smtClean="0">
                <a:latin typeface="Tahoma"/>
                <a:cs typeface="Tahoma"/>
              </a:rPr>
              <a:t>: items measure fear, sadness, frustration/distress to limitations</a:t>
            </a:r>
          </a:p>
          <a:p>
            <a:pPr marL="342900" indent="-342900">
              <a:buFont typeface="Arial"/>
              <a:buChar char="•"/>
            </a:pPr>
            <a:r>
              <a:rPr lang="en-US" sz="2100" b="1" dirty="0" smtClean="0">
                <a:latin typeface="Tahoma"/>
                <a:cs typeface="Tahoma"/>
              </a:rPr>
              <a:t>Surgency scale</a:t>
            </a:r>
            <a:r>
              <a:rPr lang="en-US" sz="2100" dirty="0" smtClean="0">
                <a:latin typeface="Tahoma"/>
                <a:cs typeface="Tahoma"/>
              </a:rPr>
              <a:t>: items measure activity level, high-intensity pleasure, impulsivity</a:t>
            </a:r>
          </a:p>
        </p:txBody>
      </p:sp>
      <p:sp>
        <p:nvSpPr>
          <p:cNvPr id="88" name="Text Placeholder 12"/>
          <p:cNvSpPr>
            <a:spLocks noGrp="1"/>
          </p:cNvSpPr>
          <p:nvPr>
            <p:ph type="body" sz="quarter" idx="29"/>
          </p:nvPr>
        </p:nvSpPr>
        <p:spPr>
          <a:xfrm>
            <a:off x="20583079" y="7133264"/>
            <a:ext cx="6279386" cy="536406"/>
          </a:xfrm>
        </p:spPr>
        <p:txBody>
          <a:bodyPr/>
          <a:lstStyle/>
          <a:p>
            <a:r>
              <a:rPr lang="en-US" sz="2800" dirty="0" smtClean="0">
                <a:latin typeface="Tahoma"/>
                <a:cs typeface="Tahoma"/>
              </a:rPr>
              <a:t>CLINICAL IMPLICATIONS</a:t>
            </a:r>
            <a:endParaRPr lang="en-US" sz="2800" dirty="0">
              <a:latin typeface="Tahoma"/>
              <a:cs typeface="Tahoma"/>
            </a:endParaRPr>
          </a:p>
        </p:txBody>
      </p:sp>
      <p:graphicFrame>
        <p:nvGraphicFramePr>
          <p:cNvPr id="35" name="Picture Placeholder 34"/>
          <p:cNvGraphicFramePr>
            <a:graphicFrameLocks noGrp="1"/>
          </p:cNvGraphicFramePr>
          <p:nvPr>
            <p:ph type="pic" sz="quarter" idx="128"/>
            <p:extLst>
              <p:ext uri="{D42A27DB-BD31-4B8C-83A1-F6EECF244321}">
                <p14:modId xmlns:p14="http://schemas.microsoft.com/office/powerpoint/2010/main" val="469386449"/>
              </p:ext>
            </p:extLst>
          </p:nvPr>
        </p:nvGraphicFramePr>
        <p:xfrm>
          <a:off x="14250152" y="4299300"/>
          <a:ext cx="5654237" cy="535848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132994"/>
                <a:gridCol w="1996975"/>
                <a:gridCol w="1282218"/>
                <a:gridCol w="553556"/>
                <a:gridCol w="688494"/>
              </a:tblGrid>
              <a:tr h="440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r>
                        <a:rPr lang="en-US" sz="1500" dirty="0" smtClean="0">
                          <a:effectLst/>
                        </a:rPr>
                        <a:t>           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Estimate (β)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SE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effectLst/>
                        </a:rPr>
                        <a:t>p</a:t>
                      </a:r>
                      <a:endParaRPr lang="en-US" sz="15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</a:tr>
              <a:tr h="440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12 months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</a:rPr>
                        <a:t>Negative </a:t>
                      </a:r>
                      <a:r>
                        <a:rPr lang="en-US" sz="1500" b="1" dirty="0">
                          <a:effectLst/>
                        </a:rPr>
                        <a:t>Affectivity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0.36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2.00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0.003 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High-risk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0.06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2.77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0.618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ASD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0.20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5.62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0.101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Summary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</a:t>
                      </a:r>
                      <a:r>
                        <a:rPr lang="en-US" sz="1500" baseline="30000" dirty="0">
                          <a:effectLst/>
                        </a:rPr>
                        <a:t>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0.21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</a:tr>
              <a:tr h="440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18 months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</a:rPr>
                        <a:t>Negative </a:t>
                      </a:r>
                      <a:r>
                        <a:rPr lang="en-US" sz="1500" b="1" dirty="0">
                          <a:effectLst/>
                        </a:rPr>
                        <a:t>Affectivity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0.46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1.68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&lt; .001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High-risk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0.04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2.15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0.714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ASD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0.32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3.45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0.002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Summary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</a:t>
                      </a:r>
                      <a:r>
                        <a:rPr lang="en-US" sz="1500" baseline="30000" dirty="0">
                          <a:effectLst/>
                        </a:rPr>
                        <a:t>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0.32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</a:tr>
              <a:tr h="440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24 months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</a:rPr>
                        <a:t>Negative </a:t>
                      </a:r>
                      <a:r>
                        <a:rPr lang="en-US" sz="1500" b="1" dirty="0">
                          <a:effectLst/>
                        </a:rPr>
                        <a:t>Affectivity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0.34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1.72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0.001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High-risk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-0.09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2.04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0.355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ASD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0.37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2.75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&lt; .001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Summary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</a:t>
                      </a:r>
                      <a:r>
                        <a:rPr lang="en-US" sz="1500" baseline="30000" dirty="0">
                          <a:effectLst/>
                        </a:rPr>
                        <a:t>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0.33 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</a:tr>
              <a:tr h="440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36 months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effectLst/>
                        </a:rPr>
                        <a:t>Negative </a:t>
                      </a:r>
                      <a:r>
                        <a:rPr lang="en-US" sz="1500" b="1" dirty="0">
                          <a:effectLst/>
                        </a:rPr>
                        <a:t>Affectivity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0.37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1.45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</a:rPr>
                        <a:t>&lt; .001</a:t>
                      </a:r>
                      <a:endParaRPr lang="en-US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High-risk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-0.02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1.54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0.785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ASD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0.28</a:t>
                      </a:r>
                      <a:endParaRPr lang="en-US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2.83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0.001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Summary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</a:t>
                      </a:r>
                      <a:r>
                        <a:rPr lang="en-US" sz="1500" baseline="30000" dirty="0">
                          <a:effectLst/>
                        </a:rPr>
                        <a:t>2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0.29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 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5478" marR="35478" marT="0" marB="0" anchor="ctr"/>
                </a:tc>
              </a:tr>
            </a:tbl>
          </a:graphicData>
        </a:graphic>
      </p:graphicFrame>
      <p:sp>
        <p:nvSpPr>
          <p:cNvPr id="67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13879939" y="9686299"/>
            <a:ext cx="6286500" cy="848571"/>
          </a:xfrm>
        </p:spPr>
        <p:txBody>
          <a:bodyPr/>
          <a:lstStyle/>
          <a:p>
            <a:pPr algn="ctr"/>
            <a:r>
              <a:rPr lang="en-US" sz="1900" dirty="0" smtClean="0">
                <a:latin typeface="Tahoma"/>
                <a:cs typeface="Tahoma"/>
              </a:rPr>
              <a:t>Table 2: Regression Models: Associations between Infant Temperament and 3 Year Externalizing Problems</a:t>
            </a:r>
            <a:endParaRPr lang="en-US" sz="1900" dirty="0">
              <a:latin typeface="Tahoma"/>
              <a:cs typeface="Tahoma"/>
            </a:endParaRPr>
          </a:p>
        </p:txBody>
      </p:sp>
      <p:pic>
        <p:nvPicPr>
          <p:cNvPr id="77" name="Picture Placeholder 76"/>
          <p:cNvPicPr>
            <a:picLocks noGrp="1" noChangeAspect="1"/>
          </p:cNvPicPr>
          <p:nvPr>
            <p:ph type="pic" sz="quarter" idx="131"/>
          </p:nvPr>
        </p:nvPicPr>
        <p:blipFill>
          <a:blip r:embed="rId6"/>
          <a:srcRect l="1817" r="1817"/>
          <a:stretch>
            <a:fillRect/>
          </a:stretch>
        </p:blipFill>
        <p:spPr>
          <a:xfrm>
            <a:off x="21022321" y="8011483"/>
            <a:ext cx="5494633" cy="2083344"/>
          </a:xfrm>
        </p:spPr>
      </p:pic>
      <p:pic>
        <p:nvPicPr>
          <p:cNvPr id="80" name="Picture Placeholder 79"/>
          <p:cNvPicPr>
            <a:picLocks noGrp="1" noChangeAspect="1"/>
          </p:cNvPicPr>
          <p:nvPr>
            <p:ph type="pic" sz="quarter" idx="127"/>
          </p:nvPr>
        </p:nvPicPr>
        <p:blipFill rotWithShape="1">
          <a:blip r:embed="rId7"/>
          <a:srcRect l="24040" t="578" r="7383" b="7263"/>
          <a:stretch/>
        </p:blipFill>
        <p:spPr>
          <a:xfrm>
            <a:off x="1100667" y="10858205"/>
            <a:ext cx="1947333" cy="1866129"/>
          </a:xfrm>
        </p:spPr>
      </p:pic>
      <p:pic>
        <p:nvPicPr>
          <p:cNvPr id="83" name="Picture Placeholder 82"/>
          <p:cNvPicPr>
            <a:picLocks noGrp="1" noChangeAspect="1"/>
          </p:cNvPicPr>
          <p:nvPr>
            <p:ph type="pic" sz="quarter" idx="134"/>
          </p:nvPr>
        </p:nvPicPr>
        <p:blipFill>
          <a:blip r:embed="rId4"/>
          <a:srcRect l="6168" r="6168"/>
          <a:stretch>
            <a:fillRect/>
          </a:stretch>
        </p:blipFill>
        <p:spPr>
          <a:xfrm>
            <a:off x="3351921" y="10853112"/>
            <a:ext cx="2916238" cy="1871223"/>
          </a:xfrm>
        </p:spPr>
      </p:pic>
      <p:graphicFrame>
        <p:nvGraphicFramePr>
          <p:cNvPr id="60" name="Picture Placeholder 34"/>
          <p:cNvGraphicFramePr>
            <a:graphicFrameLocks noGrp="1"/>
          </p:cNvGraphicFramePr>
          <p:nvPr>
            <p:ph type="pic" sz="quarter" idx="128"/>
            <p:extLst>
              <p:ext uri="{D42A27DB-BD31-4B8C-83A1-F6EECF244321}">
                <p14:modId xmlns:p14="http://schemas.microsoft.com/office/powerpoint/2010/main" val="2009401168"/>
              </p:ext>
            </p:extLst>
          </p:nvPr>
        </p:nvGraphicFramePr>
        <p:xfrm>
          <a:off x="14224752" y="10575345"/>
          <a:ext cx="5705157" cy="509390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093265"/>
                <a:gridCol w="2064112"/>
                <a:gridCol w="1278954"/>
                <a:gridCol w="634413"/>
                <a:gridCol w="634413"/>
              </a:tblGrid>
              <a:tr h="4407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Estimate (</a:t>
                      </a:r>
                      <a:r>
                        <a:rPr lang="en-US" sz="150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β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)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SE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 i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p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76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12 months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Surgency-Extraversion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-0.10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2.76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0.449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High-risk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0.07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3.39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0.639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ASD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0.21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6.44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0.112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Summary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R</a:t>
                      </a:r>
                      <a:r>
                        <a:rPr lang="en-US" sz="15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0.06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760"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18 months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Surgency-Extraversion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-0.12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2.00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0.285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High-risk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-0.06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2.66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0.618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ASD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0.25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4.15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0.032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Summary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R</a:t>
                      </a:r>
                      <a:r>
                        <a:rPr lang="en-US" sz="15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0.10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24 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months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Surgency-Extraversion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0.11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1.63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0.337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High-risk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-0.23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2.33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0.051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ASD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0.21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3.39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0.095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Summary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R</a:t>
                      </a:r>
                      <a:r>
                        <a:rPr lang="en-US" sz="1500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0.12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0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36 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months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Surgency-Extraversion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0.18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1.37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0.049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High-risk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-0.12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1.87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0.187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ASD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0.21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3.43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0.028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408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Summary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R</a:t>
                      </a:r>
                      <a:r>
                        <a:rPr lang="en-US" sz="1500" baseline="3000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2</a:t>
                      </a:r>
                      <a:endParaRPr lang="en-US" sz="150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0.11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MS Mincho"/>
                          <a:cs typeface="Times New Roman"/>
                        </a:rPr>
                        <a:t> </a:t>
                      </a:r>
                      <a:endParaRPr lang="en-US" sz="1500" dirty="0">
                        <a:effectLst/>
                        <a:latin typeface="Cambria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23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sterPresentations.com-36x60-Template-V3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lassic 3 Columns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ssic - Wide Center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PosterPresentations.com-36x60-Template-V3</Template>
  <TotalTime>3800</TotalTime>
  <Words>782</Words>
  <Application>Microsoft Macintosh PowerPoint</Application>
  <PresentationFormat>Custom</PresentationFormat>
  <Paragraphs>220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PosterPresentations.com-36x60-Template-V3</vt:lpstr>
      <vt:lpstr>1_Classic 3 Columns</vt:lpstr>
      <vt:lpstr>Classic - Wide Center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CanterburyMedia</dc:creator>
  <cp:lastModifiedBy>Roshelle Chan</cp:lastModifiedBy>
  <cp:revision>108</cp:revision>
  <dcterms:created xsi:type="dcterms:W3CDTF">2012-02-06T18:46:22Z</dcterms:created>
  <dcterms:modified xsi:type="dcterms:W3CDTF">2018-02-16T22:48:54Z</dcterms:modified>
</cp:coreProperties>
</file>