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49377600" cy="329184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55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7"/>
    <a:srgbClr val="1A3E68"/>
    <a:srgbClr val="DDAA00"/>
    <a:srgbClr val="716FB2"/>
    <a:srgbClr val="F48024"/>
    <a:srgbClr val="17A3CB"/>
    <a:srgbClr val="052049"/>
    <a:srgbClr val="69028E"/>
    <a:srgbClr val="56009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720" autoAdjust="0"/>
    <p:restoredTop sz="88750" autoAdjust="0"/>
  </p:normalViewPr>
  <p:slideViewPr>
    <p:cSldViewPr>
      <p:cViewPr varScale="1">
        <p:scale>
          <a:sx n="23" d="100"/>
          <a:sy n="23" d="100"/>
        </p:scale>
        <p:origin x="1932" y="126"/>
      </p:cViewPr>
      <p:guideLst>
        <p:guide orient="horz" pos="10368"/>
        <p:guide pos="155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11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3961" tIns="16980" rIns="33961" bIns="16980" numCol="1" anchor="t" anchorCtr="0" compatLnSpc="1">
            <a:prstTxWarp prst="textNoShape">
              <a:avLst/>
            </a:prstTxWarp>
          </a:bodyPr>
          <a:lstStyle>
            <a:lvl1pPr defTabSz="340155">
              <a:defRPr sz="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9225" y="0"/>
            <a:ext cx="30511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3961" tIns="16980" rIns="33961" bIns="16980" numCol="1" anchor="t" anchorCtr="0" compatLnSpc="1">
            <a:prstTxWarp prst="textNoShape">
              <a:avLst/>
            </a:prstTxWarp>
          </a:bodyPr>
          <a:lstStyle>
            <a:lvl1pPr algn="r" defTabSz="340155">
              <a:defRPr sz="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511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3961" tIns="16980" rIns="33961" bIns="16980" numCol="1" anchor="b" anchorCtr="0" compatLnSpc="1">
            <a:prstTxWarp prst="textNoShape">
              <a:avLst/>
            </a:prstTxWarp>
          </a:bodyPr>
          <a:lstStyle>
            <a:lvl1pPr defTabSz="340155">
              <a:defRPr sz="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9225" y="8831263"/>
            <a:ext cx="30511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3961" tIns="16980" rIns="33961" bIns="16980" numCol="1" anchor="b" anchorCtr="0" compatLnSpc="1">
            <a:prstTxWarp prst="textNoShape">
              <a:avLst/>
            </a:prstTxWarp>
          </a:bodyPr>
          <a:lstStyle>
            <a:lvl1pPr algn="r" defTabSz="340155">
              <a:defRPr sz="400">
                <a:latin typeface="Times New Roman" pitchFamily="18" charset="0"/>
              </a:defRPr>
            </a:lvl1pPr>
          </a:lstStyle>
          <a:p>
            <a:pPr>
              <a:defRPr/>
            </a:pPr>
            <a:fld id="{1F6337EB-F528-43E5-9B7B-BDFB31AD3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93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10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332" tIns="66165" rIns="132332" bIns="66165" numCol="1" anchor="t" anchorCtr="0" compatLnSpc="1">
            <a:prstTxWarp prst="textNoShape">
              <a:avLst/>
            </a:prstTxWarp>
          </a:bodyPr>
          <a:lstStyle>
            <a:lvl1pPr defTabSz="1323540">
              <a:defRPr sz="17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688" y="0"/>
            <a:ext cx="3022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332" tIns="66165" rIns="132332" bIns="66165" numCol="1" anchor="t" anchorCtr="0" compatLnSpc="1">
            <a:prstTxWarp prst="textNoShape">
              <a:avLst/>
            </a:prstTxWarp>
          </a:bodyPr>
          <a:lstStyle>
            <a:lvl1pPr algn="r" defTabSz="1323540">
              <a:defRPr sz="17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692150"/>
            <a:ext cx="5286375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4088" y="4446588"/>
            <a:ext cx="5091112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332" tIns="66165" rIns="132332" bIns="661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6975"/>
            <a:ext cx="30210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332" tIns="66165" rIns="132332" bIns="66165" numCol="1" anchor="b" anchorCtr="0" compatLnSpc="1">
            <a:prstTxWarp prst="textNoShape">
              <a:avLst/>
            </a:prstTxWarp>
          </a:bodyPr>
          <a:lstStyle>
            <a:lvl1pPr defTabSz="1323540">
              <a:defRPr sz="17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688" y="8816975"/>
            <a:ext cx="3022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332" tIns="66165" rIns="132332" bIns="66165" numCol="1" anchor="b" anchorCtr="0" compatLnSpc="1">
            <a:prstTxWarp prst="textNoShape">
              <a:avLst/>
            </a:prstTxWarp>
          </a:bodyPr>
          <a:lstStyle>
            <a:lvl1pPr algn="r" defTabSz="1323540">
              <a:defRPr sz="1700">
                <a:latin typeface="Times New Roman" pitchFamily="18" charset="0"/>
              </a:defRPr>
            </a:lvl1pPr>
          </a:lstStyle>
          <a:p>
            <a:pPr>
              <a:defRPr/>
            </a:pPr>
            <a:fld id="{AC98C7E1-A6ED-430F-8B40-2F7793139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236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342" algn="l" defTabSz="9141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413" algn="l" defTabSz="9141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480" algn="l" defTabSz="9141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551" algn="l" defTabSz="9141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22388">
              <a:defRPr sz="2200">
                <a:solidFill>
                  <a:schemeClr val="tx1"/>
                </a:solidFill>
                <a:latin typeface="Arial" charset="0"/>
              </a:defRPr>
            </a:lvl1pPr>
            <a:lvl2pPr marL="754063" indent="-288925" defTabSz="1322388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60463" indent="-231775" defTabSz="1322388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24013" indent="-231775" defTabSz="1322388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89150" indent="-231775" defTabSz="1322388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46350" indent="-231775" defTabSz="13223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003550" indent="-231775" defTabSz="13223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60750" indent="-231775" defTabSz="13223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917950" indent="-231775" defTabSz="13223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C3CDAEB-3A9F-46CC-9984-C37941E087AF}" type="slidenum">
              <a:rPr lang="en-US" altLang="en-US" sz="1700" smtClean="0">
                <a:latin typeface="Times New Roman" pitchFamily="18" charset="0"/>
              </a:rPr>
              <a:pPr/>
              <a:t>1</a:t>
            </a:fld>
            <a:endParaRPr lang="en-US" altLang="en-US" sz="1700" smtClean="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692150"/>
            <a:ext cx="5286375" cy="352425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6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468880" y="1317625"/>
            <a:ext cx="4443984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96541" tIns="198271" rIns="396541" bIns="19827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68880" y="7680325"/>
            <a:ext cx="44439840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96541" tIns="198271" rIns="396541" bIns="1982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68880" y="30510163"/>
            <a:ext cx="11521440" cy="1752600"/>
          </a:xfrm>
          <a:prstGeom prst="rect">
            <a:avLst/>
          </a:prstGeom>
        </p:spPr>
        <p:txBody>
          <a:bodyPr vert="horz" lIns="396541" tIns="198271" rIns="396541" bIns="198271" rtlCol="0" anchor="ctr"/>
          <a:lstStyle>
            <a:lvl1pPr algn="l">
              <a:defRPr sz="5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2208AB-5F9D-4443-96AB-8B28DB6090B2}" type="datetimeFigureOut">
              <a:rPr lang="en-US"/>
              <a:pPr>
                <a:defRPr/>
              </a:pPr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70680" y="30510163"/>
            <a:ext cx="15636240" cy="1752600"/>
          </a:xfrm>
          <a:prstGeom prst="rect">
            <a:avLst/>
          </a:prstGeom>
        </p:spPr>
        <p:txBody>
          <a:bodyPr vert="horz" lIns="396541" tIns="198271" rIns="396541" bIns="198271" rtlCol="0" anchor="ctr"/>
          <a:lstStyle>
            <a:lvl1pPr algn="ctr">
              <a:defRPr sz="5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387280" y="30510163"/>
            <a:ext cx="11521440" cy="1752600"/>
          </a:xfrm>
          <a:prstGeom prst="rect">
            <a:avLst/>
          </a:prstGeom>
        </p:spPr>
        <p:txBody>
          <a:bodyPr vert="horz" lIns="396541" tIns="198271" rIns="396541" bIns="198271" rtlCol="0" anchor="ctr"/>
          <a:lstStyle>
            <a:lvl1pPr algn="r">
              <a:defRPr sz="5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BE8206-EC48-4995-B1B0-6344C00EA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377600" cy="3291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txStyles>
    <p:titleStyle>
      <a:lvl1pPr algn="ctr" defTabSz="3963988" rtl="0" fontAlgn="base">
        <a:spcBef>
          <a:spcPct val="0"/>
        </a:spcBef>
        <a:spcAft>
          <a:spcPct val="0"/>
        </a:spcAft>
        <a:defRPr sz="19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963988" rtl="0" fontAlgn="base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</a:defRPr>
      </a:lvl2pPr>
      <a:lvl3pPr algn="ctr" defTabSz="3963988" rtl="0" fontAlgn="base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</a:defRPr>
      </a:lvl3pPr>
      <a:lvl4pPr algn="ctr" defTabSz="3963988" rtl="0" fontAlgn="base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</a:defRPr>
      </a:lvl4pPr>
      <a:lvl5pPr algn="ctr" defTabSz="3963988" rtl="0" fontAlgn="base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</a:defRPr>
      </a:lvl5pPr>
      <a:lvl6pPr marL="457200" algn="ctr" defTabSz="3963988" rtl="0" fontAlgn="base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</a:defRPr>
      </a:lvl6pPr>
      <a:lvl7pPr marL="914400" algn="ctr" defTabSz="3963988" rtl="0" fontAlgn="base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</a:defRPr>
      </a:lvl7pPr>
      <a:lvl8pPr marL="1371600" algn="ctr" defTabSz="3963988" rtl="0" fontAlgn="base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</a:defRPr>
      </a:lvl8pPr>
      <a:lvl9pPr marL="1828800" algn="ctr" defTabSz="3963988" rtl="0" fontAlgn="base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</a:defRPr>
      </a:lvl9pPr>
    </p:titleStyle>
    <p:bodyStyle>
      <a:lvl1pPr marL="1485900" indent="-1485900" algn="l" defTabSz="3963988" rtl="0" fontAlgn="base">
        <a:spcBef>
          <a:spcPct val="20000"/>
        </a:spcBef>
        <a:spcAft>
          <a:spcPct val="0"/>
        </a:spcAft>
        <a:buFont typeface="Arial" charset="0"/>
        <a:buChar char="•"/>
        <a:defRPr sz="13900" kern="1200">
          <a:solidFill>
            <a:schemeClr val="tx1"/>
          </a:solidFill>
          <a:latin typeface="+mn-lt"/>
          <a:ea typeface="+mn-ea"/>
          <a:cs typeface="+mn-cs"/>
        </a:defRPr>
      </a:lvl1pPr>
      <a:lvl2pPr marL="3221038" indent="-1238250" algn="l" defTabSz="3963988" rtl="0" fontAlgn="base">
        <a:spcBef>
          <a:spcPct val="20000"/>
        </a:spcBef>
        <a:spcAft>
          <a:spcPct val="0"/>
        </a:spcAft>
        <a:buFont typeface="Arial" charset="0"/>
        <a:buChar char="–"/>
        <a:defRPr sz="12200" kern="1200">
          <a:solidFill>
            <a:schemeClr val="tx1"/>
          </a:solidFill>
          <a:latin typeface="+mn-lt"/>
          <a:ea typeface="+mn-ea"/>
          <a:cs typeface="+mn-cs"/>
        </a:defRPr>
      </a:lvl2pPr>
      <a:lvl3pPr marL="4956175" indent="-990600" algn="l" defTabSz="3963988" rtl="0" fontAlgn="base">
        <a:spcBef>
          <a:spcPct val="20000"/>
        </a:spcBef>
        <a:spcAft>
          <a:spcPct val="0"/>
        </a:spcAft>
        <a:buFont typeface="Arial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3pPr>
      <a:lvl4pPr marL="6938963" indent="-990600" algn="l" defTabSz="3963988" rtl="0" fontAlgn="base">
        <a:spcBef>
          <a:spcPct val="20000"/>
        </a:spcBef>
        <a:spcAft>
          <a:spcPct val="0"/>
        </a:spcAft>
        <a:buFont typeface="Arial" charset="0"/>
        <a:buChar char="–"/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921750" indent="-990600" algn="l" defTabSz="3963988" rtl="0" fontAlgn="base">
        <a:spcBef>
          <a:spcPct val="20000"/>
        </a:spcBef>
        <a:spcAft>
          <a:spcPct val="0"/>
        </a:spcAft>
        <a:buFont typeface="Arial" charset="0"/>
        <a:buChar char="»"/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0904719" indent="-991331" algn="l" defTabSz="396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2887398" indent="-991331" algn="l" defTabSz="396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4870069" indent="-991331" algn="l" defTabSz="396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6852748" indent="-991331" algn="l" defTabSz="396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65350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1pPr>
      <a:lvl2pPr marL="1982684" algn="l" defTabSz="3965350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2pPr>
      <a:lvl3pPr marL="3965350" algn="l" defTabSz="3965350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948029" algn="l" defTabSz="3965350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4pPr>
      <a:lvl5pPr marL="7930704" algn="l" defTabSz="3965350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5pPr>
      <a:lvl6pPr marL="9913379" algn="l" defTabSz="3965350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6pPr>
      <a:lvl7pPr marL="11896058" algn="l" defTabSz="3965350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7pPr>
      <a:lvl8pPr marL="13878733" algn="l" defTabSz="3965350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8pPr>
      <a:lvl9pPr marL="15861408" algn="l" defTabSz="3965350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59"/>
          <p:cNvSpPr txBox="1">
            <a:spLocks noChangeArrowheads="1"/>
          </p:cNvSpPr>
          <p:nvPr/>
        </p:nvSpPr>
        <p:spPr bwMode="auto">
          <a:xfrm>
            <a:off x="952500" y="6096000"/>
            <a:ext cx="13373100" cy="116341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56260" tIns="128130" rIns="256260" bIns="128130">
            <a:spAutoFit/>
          </a:bodyPr>
          <a:lstStyle>
            <a:lvl1pPr defTabSz="528638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28638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28638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28638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28638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286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286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286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286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600" b="1" dirty="0" smtClean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Background &amp; Purpose</a:t>
            </a:r>
            <a:endParaRPr lang="en-US" altLang="en-US" sz="6600" b="1" dirty="0">
              <a:solidFill>
                <a:srgbClr val="1A3E68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800" dirty="0">
              <a:solidFill>
                <a:srgbClr val="052049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This is the WHY and context.</a:t>
            </a:r>
            <a:r>
              <a:rPr lang="en-US" altLang="en-US" sz="4000" baseline="30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Explain why this study </a:t>
            </a: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is 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important and what it will add to the science and practice. Content in this section should relate directly to the purpose/aims/question.</a:t>
            </a:r>
            <a:r>
              <a:rPr lang="en-US" altLang="en-US" sz="4000" baseline="30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ct val="20000"/>
              </a:spcBef>
              <a:buFont typeface="Times New Roman" pitchFamily="18" charset="0"/>
              <a:buNone/>
            </a:pPr>
            <a:r>
              <a:rPr lang="en-US" altLang="en-US" sz="6000" b="1" dirty="0">
                <a:solidFill>
                  <a:srgbClr val="DDAA00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Purpose</a:t>
            </a:r>
          </a:p>
          <a:p>
            <a:pPr marL="473075" lvl="1" indent="41275">
              <a:spcBef>
                <a:spcPct val="20000"/>
              </a:spcBef>
              <a:buFont typeface="Times New Roman" pitchFamily="18" charset="0"/>
              <a:buNone/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It may help to begin with: “The purpose of this study is to…” or “The question guiding this research is…” or, “The aim of this investigation is….” Three sentences at most should cover this. </a:t>
            </a:r>
          </a:p>
          <a:p>
            <a:pPr marL="1600200" lvl="2" indent="-742950">
              <a:spcBef>
                <a:spcPct val="20000"/>
              </a:spcBef>
              <a:buFont typeface="+mj-lt"/>
              <a:buAutoNum type="arabicPeriod"/>
            </a:pP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One 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item</a:t>
            </a:r>
          </a:p>
          <a:p>
            <a:pPr marL="1600200" lvl="2" indent="-742950">
              <a:spcBef>
                <a:spcPct val="20000"/>
              </a:spcBef>
              <a:buFont typeface="+mj-lt"/>
              <a:buAutoNum type="arabicPeriod"/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Second item</a:t>
            </a:r>
          </a:p>
          <a:p>
            <a:pPr marL="1600200" lvl="2" indent="-742950">
              <a:spcBef>
                <a:spcPct val="20000"/>
              </a:spcBef>
              <a:buFont typeface="+mj-lt"/>
              <a:buAutoNum type="arabicPeriod"/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Third item</a:t>
            </a:r>
          </a:p>
          <a:p>
            <a:pPr lvl="1">
              <a:spcBef>
                <a:spcPct val="20000"/>
              </a:spcBef>
              <a:buFont typeface="Times New Roman" pitchFamily="18" charset="0"/>
              <a:buNone/>
            </a:pPr>
            <a:endParaRPr lang="en-US" altLang="en-US" sz="26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75" name="Rectangle 200"/>
          <p:cNvSpPr>
            <a:spLocks noChangeArrowheads="1"/>
          </p:cNvSpPr>
          <p:nvPr/>
        </p:nvSpPr>
        <p:spPr bwMode="auto">
          <a:xfrm>
            <a:off x="34975800" y="6096000"/>
            <a:ext cx="13373100" cy="1584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663" tIns="197528" rIns="253663" bIns="197528"/>
          <a:lstStyle>
            <a:lvl1pPr defTabSz="3949700"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949700"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949700"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949700"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949700"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600" b="1" dirty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Conclusions &amp; Further Study</a:t>
            </a:r>
          </a:p>
          <a:p>
            <a:endParaRPr lang="en-US" altLang="en-US" sz="2800" dirty="0">
              <a:solidFill>
                <a:srgbClr val="052049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Limit this to the facts. What did the evaluation show. This should flow directly from the methods and be consistent with the </a:t>
            </a: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purpose/aims.</a:t>
            </a:r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Relate your results directly back to your </a:t>
            </a: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purpose/aims. 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Did you achieve your </a:t>
            </a: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purpose/aims? 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If not, why not? How was your question answered? Is the answer what you expected? Why or why not? What were the major limitations of the study </a:t>
            </a: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(every 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project has them, so don’t leave this out</a:t>
            </a: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)?</a:t>
            </a:r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28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/>
            <a:r>
              <a:rPr lang="en-US" altLang="en-US" sz="6000" b="1" dirty="0">
                <a:solidFill>
                  <a:srgbClr val="DDAA00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Subtitle</a:t>
            </a:r>
            <a:endParaRPr lang="en-US" altLang="en-US" sz="4000" dirty="0">
              <a:solidFill>
                <a:srgbClr val="DDAA00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Address the practice/research/education implications of your study? Should nurses adopt this intervention? If more research is needed, what are the questions that should be </a:t>
            </a:r>
            <a:r>
              <a:rPr lang="en-US" altLang="en-US" sz="400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addressed </a:t>
            </a:r>
            <a:r>
              <a:rPr lang="en-US" altLang="en-US" sz="400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next?</a:t>
            </a:r>
            <a:endParaRPr lang="en-US" altLang="en-US" sz="36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</p:txBody>
      </p:sp>
      <p:sp>
        <p:nvSpPr>
          <p:cNvPr id="3076" name="Rectangle 202"/>
          <p:cNvSpPr>
            <a:spLocks noChangeArrowheads="1"/>
          </p:cNvSpPr>
          <p:nvPr/>
        </p:nvSpPr>
        <p:spPr bwMode="auto">
          <a:xfrm>
            <a:off x="34975800" y="22585362"/>
            <a:ext cx="13373100" cy="5075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663" tIns="197528" rIns="253663" bIns="197528"/>
          <a:lstStyle>
            <a:lvl1pPr defTabSz="3949700">
              <a:tabLst>
                <a:tab pos="704850" algn="l"/>
                <a:tab pos="58150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949700">
              <a:tabLst>
                <a:tab pos="704850" algn="l"/>
                <a:tab pos="58150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949700">
              <a:tabLst>
                <a:tab pos="704850" algn="l"/>
                <a:tab pos="58150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949700">
              <a:tabLst>
                <a:tab pos="704850" algn="l"/>
                <a:tab pos="58150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949700">
              <a:tabLst>
                <a:tab pos="704850" algn="l"/>
                <a:tab pos="58150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  <a:tab pos="58150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  <a:tab pos="58150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  <a:tab pos="58150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  <a:tab pos="58150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6600" b="1" dirty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References</a:t>
            </a:r>
          </a:p>
          <a:p>
            <a:pPr>
              <a:spcBef>
                <a:spcPct val="20000"/>
              </a:spcBef>
            </a:pPr>
            <a:endParaRPr lang="en-US" altLang="en-US" sz="2800" dirty="0">
              <a:solidFill>
                <a:srgbClr val="052049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Format for references on a poster should be consistent. 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While APA is usually used in manuscripts, posters are better referenced with a numbering system such as AMA or MLA</a:t>
            </a:r>
            <a:r>
              <a:rPr lang="en-US" altLang="en-US" sz="36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sp>
        <p:nvSpPr>
          <p:cNvPr id="3077" name="Rectangle 204"/>
          <p:cNvSpPr>
            <a:spLocks noChangeArrowheads="1"/>
          </p:cNvSpPr>
          <p:nvPr/>
        </p:nvSpPr>
        <p:spPr bwMode="auto">
          <a:xfrm>
            <a:off x="34975800" y="28240038"/>
            <a:ext cx="13373100" cy="384048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663" tIns="197528" rIns="253663" bIns="197528"/>
          <a:lstStyle>
            <a:lvl1pPr marL="176213" indent="-176213" defTabSz="3949700"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949700"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949700"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949700"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949700"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60000"/>
              </a:spcBef>
            </a:pPr>
            <a:r>
              <a:rPr lang="en-US" altLang="en-US" sz="6600" b="1" spc="-150" dirty="0" smtClean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Funding</a:t>
            </a:r>
            <a:r>
              <a:rPr lang="en-US" altLang="en-US" sz="6600" b="1" spc="-300" dirty="0" smtClean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6600" b="1" spc="-150" dirty="0" smtClean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&amp;</a:t>
            </a:r>
            <a:r>
              <a:rPr lang="en-US" altLang="en-US" sz="6600" b="1" spc="-300" dirty="0" smtClean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6600" b="1" spc="-150" dirty="0" smtClean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Acknowledgements</a:t>
            </a:r>
            <a:endParaRPr lang="en-US" altLang="en-US" sz="2800" spc="-150" dirty="0">
              <a:solidFill>
                <a:srgbClr val="1A3E68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1275" indent="-41275">
              <a:spcBef>
                <a:spcPct val="20000"/>
              </a:spcBef>
            </a:pPr>
            <a:endParaRPr lang="en-US" altLang="en-US" sz="4000" dirty="0" smtClean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1275" indent="-41275">
              <a:spcBef>
                <a:spcPct val="20000"/>
              </a:spcBef>
            </a:pP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Acknowledgements (keep brief) and contact information.</a:t>
            </a:r>
            <a:endParaRPr lang="en-US" altLang="en-US" sz="36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79" name="Rectangle 318"/>
          <p:cNvSpPr>
            <a:spLocks noChangeArrowheads="1"/>
          </p:cNvSpPr>
          <p:nvPr/>
        </p:nvSpPr>
        <p:spPr bwMode="auto">
          <a:xfrm>
            <a:off x="914400" y="26670000"/>
            <a:ext cx="133731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5047" tIns="197528" rIns="395047" bIns="197528"/>
          <a:lstStyle>
            <a:lvl1pPr marL="87313" defTabSz="3949700">
              <a:tabLst>
                <a:tab pos="704850" algn="l"/>
                <a:tab pos="792163" algn="dec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949700">
              <a:tabLst>
                <a:tab pos="704850" algn="l"/>
                <a:tab pos="792163" algn="dec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949700">
              <a:tabLst>
                <a:tab pos="704850" algn="l"/>
                <a:tab pos="792163" algn="dec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949700">
              <a:tabLst>
                <a:tab pos="704850" algn="l"/>
                <a:tab pos="792163" algn="dec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949700">
              <a:tabLst>
                <a:tab pos="704850" algn="l"/>
                <a:tab pos="792163" algn="dec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  <a:tab pos="792163" algn="dec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  <a:tab pos="792163" algn="dec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  <a:tab pos="792163" algn="dec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  <a:tab pos="792163" algn="dec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6600" b="1" dirty="0" smtClean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Analysis</a:t>
            </a:r>
            <a:endParaRPr lang="en-US" altLang="en-US" sz="6600" b="1" dirty="0">
              <a:solidFill>
                <a:srgbClr val="1A3E68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Include 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measurement tools 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and the analysis </a:t>
            </a: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approach.</a:t>
            </a:r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80" name="Rectangle 326"/>
          <p:cNvSpPr>
            <a:spLocks noChangeArrowheads="1"/>
          </p:cNvSpPr>
          <p:nvPr/>
        </p:nvSpPr>
        <p:spPr bwMode="auto">
          <a:xfrm>
            <a:off x="952500" y="19106834"/>
            <a:ext cx="13373100" cy="69535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663" tIns="197528" rIns="253663" bIns="197528"/>
          <a:lstStyle>
            <a:lvl1pPr marL="176213" defTabSz="3949700">
              <a:tabLst>
                <a:tab pos="8810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949700">
              <a:tabLst>
                <a:tab pos="8810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949700">
              <a:tabLst>
                <a:tab pos="8810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949700">
              <a:tabLst>
                <a:tab pos="8810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949700">
              <a:tabLst>
                <a:tab pos="8810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8810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8810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8810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8810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6600" b="1" dirty="0" smtClean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Design &amp; Methods</a:t>
            </a:r>
            <a:endParaRPr lang="en-US" altLang="en-US" sz="6600" b="1" dirty="0">
              <a:solidFill>
                <a:srgbClr val="1A3E68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endParaRPr lang="en-US" altLang="en-US" sz="2800" dirty="0">
              <a:solidFill>
                <a:srgbClr val="052049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Include the setting, the </a:t>
            </a: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research design, and methods used to address the hypothesis. </a:t>
            </a:r>
          </a:p>
          <a:p>
            <a:pPr>
              <a:spcBef>
                <a:spcPct val="20000"/>
              </a:spcBef>
            </a:pP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This 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should be detailed, but brief. These should be appropriate to the </a:t>
            </a: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purpose/aims.</a:t>
            </a:r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15000"/>
              </a:spcBef>
            </a:pPr>
            <a:r>
              <a:rPr lang="en-US" altLang="en-US" sz="24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</a:p>
        </p:txBody>
      </p:sp>
      <p:sp>
        <p:nvSpPr>
          <p:cNvPr id="3081" name="Rectangle 606"/>
          <p:cNvSpPr>
            <a:spLocks noChangeArrowheads="1"/>
          </p:cNvSpPr>
          <p:nvPr/>
        </p:nvSpPr>
        <p:spPr bwMode="auto">
          <a:xfrm>
            <a:off x="42667477" y="16344900"/>
            <a:ext cx="797874" cy="73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95047" tIns="197528" rIns="395047" bIns="197528">
            <a:spAutoFit/>
          </a:bodyPr>
          <a:lstStyle>
            <a:lvl1pPr defTabSz="140970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40970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4097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40970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40970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endParaRPr lang="en-US" altLang="en-US">
              <a:latin typeface="Proxima Nova Rg" panose="02000506030000020004" pitchFamily="50" charset="0"/>
            </a:endParaRPr>
          </a:p>
        </p:txBody>
      </p:sp>
      <p:sp>
        <p:nvSpPr>
          <p:cNvPr id="3082" name="Text Box 659"/>
          <p:cNvSpPr txBox="1">
            <a:spLocks noChangeArrowheads="1"/>
          </p:cNvSpPr>
          <p:nvPr/>
        </p:nvSpPr>
        <p:spPr bwMode="auto">
          <a:xfrm>
            <a:off x="15430500" y="6090774"/>
            <a:ext cx="18518399" cy="259689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56260" tIns="128130" rIns="256260" bIns="128130">
            <a:spAutoFit/>
          </a:bodyPr>
          <a:lstStyle>
            <a:lvl1pPr defTabSz="528638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28638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28638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28638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28638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286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286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286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286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600" b="1" dirty="0" smtClean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Results</a:t>
            </a:r>
            <a:endParaRPr lang="en-US" altLang="en-US" sz="6600" b="1" dirty="0">
              <a:solidFill>
                <a:srgbClr val="1A3E68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4000" dirty="0">
              <a:solidFill>
                <a:srgbClr val="052049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Limit this to the facts. </a:t>
            </a: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Include 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final sample size and composition, simplified demographics, primary results. </a:t>
            </a:r>
            <a:endParaRPr lang="en-US" altLang="en-US" sz="4000" dirty="0" smtClean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endParaRPr lang="en-US" altLang="en-US" sz="4000" dirty="0" smtClean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endParaRPr lang="en-US" altLang="en-US" sz="4000" dirty="0" smtClean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Any 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figures or tables to convey measures are usually placed here.</a:t>
            </a:r>
          </a:p>
          <a:p>
            <a:endParaRPr lang="en-US" altLang="en-US" sz="4000" dirty="0" smtClean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 smtClean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/>
            <a:r>
              <a:rPr lang="en-US" altLang="en-US" sz="6000" b="1" dirty="0">
                <a:solidFill>
                  <a:srgbClr val="DDAA00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Subtitle</a:t>
            </a:r>
          </a:p>
          <a:p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Brief information should be inserted. Be concise.</a:t>
            </a: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 smtClean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 smtClean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 smtClean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 smtClean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/>
            <a:r>
              <a:rPr lang="en-US" altLang="en-US" sz="6000" b="1" dirty="0">
                <a:solidFill>
                  <a:srgbClr val="DDAA00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Subtitle</a:t>
            </a:r>
          </a:p>
          <a:p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Don’t be too wordy.</a:t>
            </a:r>
          </a:p>
          <a:p>
            <a:pPr marL="0" lvl="1" indent="0"/>
            <a:endParaRPr lang="en-US" altLang="en-US" sz="4000" b="1" dirty="0" smtClean="0">
              <a:solidFill>
                <a:srgbClr val="DDAA00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/>
            <a:endParaRPr lang="en-US" altLang="en-US" sz="4000" b="1" dirty="0">
              <a:solidFill>
                <a:srgbClr val="DDAA00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/>
            <a:endParaRPr lang="en-US" altLang="en-US" sz="4000" b="1" dirty="0" smtClean="0">
              <a:solidFill>
                <a:srgbClr val="DDAA00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/>
            <a:endParaRPr lang="en-US" altLang="en-US" sz="4000" b="1" dirty="0">
              <a:solidFill>
                <a:srgbClr val="DDAA00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/>
            <a:endParaRPr lang="en-US" altLang="en-US" sz="4000" b="1" dirty="0" smtClean="0">
              <a:solidFill>
                <a:srgbClr val="DDAA00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/>
            <a:endParaRPr lang="en-US" altLang="en-US" sz="4000" b="1" dirty="0">
              <a:solidFill>
                <a:srgbClr val="DDAA00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/>
            <a:endParaRPr lang="en-US" altLang="en-US" sz="4000" b="1" dirty="0" smtClean="0">
              <a:solidFill>
                <a:srgbClr val="DDAA00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/>
            <a:endParaRPr lang="en-US" altLang="en-US" sz="4000" b="1" dirty="0">
              <a:solidFill>
                <a:srgbClr val="DDAA00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/>
            <a:endParaRPr lang="en-US" altLang="en-US" sz="4000" b="1" dirty="0" smtClean="0">
              <a:solidFill>
                <a:srgbClr val="DDAA00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/>
            <a:endParaRPr lang="en-US" altLang="en-US" sz="4000" b="1" dirty="0">
              <a:solidFill>
                <a:srgbClr val="DDAA00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/>
            <a:endParaRPr lang="en-US" altLang="en-US" sz="4000" b="1" dirty="0" smtClean="0">
              <a:solidFill>
                <a:srgbClr val="DDAA00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/>
            <a:endParaRPr lang="en-US" altLang="en-US" sz="4000" b="1" dirty="0">
              <a:solidFill>
                <a:srgbClr val="DDAA00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/>
            <a:endParaRPr lang="en-US" altLang="en-US" sz="4000" b="1" dirty="0" smtClean="0">
              <a:solidFill>
                <a:srgbClr val="DDAA00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65" name="Text Box 652"/>
          <p:cNvSpPr txBox="1">
            <a:spLocks noChangeArrowheads="1"/>
          </p:cNvSpPr>
          <p:nvPr/>
        </p:nvSpPr>
        <p:spPr bwMode="auto">
          <a:xfrm>
            <a:off x="6858000" y="1642089"/>
            <a:ext cx="31927800" cy="315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0924" tIns="70462" rIns="140924" bIns="70462">
            <a:spAutoFit/>
          </a:bodyPr>
          <a:lstStyle>
            <a:lvl1pPr defTabSz="140970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40970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4097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40970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40970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7200" b="1" dirty="0" smtClean="0">
                <a:solidFill>
                  <a:srgbClr val="004B87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Title 3 column poster – Research – Quantitative</a:t>
            </a:r>
          </a:p>
          <a:p>
            <a:pPr algn="ctr">
              <a:defRPr/>
            </a:pPr>
            <a:r>
              <a:rPr lang="en-US" altLang="en-US" sz="6600" dirty="0" smtClean="0">
                <a:solidFill>
                  <a:srgbClr val="004B87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Subtitle</a:t>
            </a:r>
          </a:p>
          <a:p>
            <a:pPr algn="ctr">
              <a:spcBef>
                <a:spcPts val="1200"/>
              </a:spcBef>
              <a:defRPr/>
            </a:pPr>
            <a:r>
              <a:rPr lang="en-US" altLang="en-US" sz="4800" dirty="0" smtClean="0">
                <a:solidFill>
                  <a:srgbClr val="004B87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Author names</a:t>
            </a:r>
            <a:endParaRPr lang="en-US" altLang="en-US" sz="4400" dirty="0" smtClean="0">
              <a:solidFill>
                <a:srgbClr val="004B87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800" y="1179184"/>
            <a:ext cx="9243544" cy="4277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50D9E94AFA014B9C1FA4A7FF18B12C" ma:contentTypeVersion="4" ma:contentTypeDescription="Create a new document." ma:contentTypeScope="" ma:versionID="c2e4c0cfc8e4acaa03223de408d0aa59">
  <xsd:schema xmlns:xsd="http://www.w3.org/2001/XMLSchema" xmlns:xs="http://www.w3.org/2001/XMLSchema" xmlns:p="http://schemas.microsoft.com/office/2006/metadata/properties" xmlns:ns2="2417f9ff-7a93-43f0-9833-16c95497fc61" targetNamespace="http://schemas.microsoft.com/office/2006/metadata/properties" ma:root="true" ma:fieldsID="b3e831c5c21b52282327f516496ff041" ns2:_="">
    <xsd:import namespace="2417f9ff-7a93-43f0-9833-16c95497fc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17f9ff-7a93-43f0-9833-16c95497fc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9B948E-6E6A-4819-A201-B4912C6CD4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17f9ff-7a93-43f0-9833-16c95497fc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1C1D72-4802-4ECF-9398-856B59F9A3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C5BAF9-90D5-4CBD-BB2C-7A9EDB6EB712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2417f9ff-7a93-43f0-9833-16c95497fc61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9018</TotalTime>
  <Words>356</Words>
  <Application>Microsoft Office PowerPoint</Application>
  <PresentationFormat>Custom</PresentationFormat>
  <Paragraphs>76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Proxima Nova Rg</vt:lpstr>
      <vt:lpstr>Times New Roman</vt:lpstr>
      <vt:lpstr>Verdana</vt:lpstr>
      <vt:lpstr>Office Theme</vt:lpstr>
      <vt:lpstr>PowerPoint Presentation</vt:lpstr>
    </vt:vector>
  </TitlesOfParts>
  <Company>Stanford Hospital and Clinics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SUMC</dc:creator>
  <cp:lastModifiedBy>Lori Kennedy Madden</cp:lastModifiedBy>
  <cp:revision>57</cp:revision>
  <cp:lastPrinted>2016-09-14T22:06:24Z</cp:lastPrinted>
  <dcterms:created xsi:type="dcterms:W3CDTF">2010-04-22T16:09:11Z</dcterms:created>
  <dcterms:modified xsi:type="dcterms:W3CDTF">2019-01-16T21:12:52Z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0x0101003050D9E94AFA014B9C1FA4A7FF18B12C</vt:lpwstr>
  </property>
  <property fmtid="{D5CDD505-2E9C-101B-9397-08002B2CF9AE}" pid="3" name="Order">
    <vt:r8>524500</vt:r8>
  </property>
  <property fmtid="{D5CDD505-2E9C-101B-9397-08002B2CF9AE}" pid="4" name="_CopySource">
    <vt:lpwstr>https://ucdavis365-my.sharepoint.com/personal/lkmadden_ucdavis_edu/Documents/Poster Templates/Public Relations Templates/54x36_Research-Quantitative_UCDavisMedicalCenter.pptx</vt:lpwstr>
  </property>
</Properties>
</file>